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24" r:id="rId2"/>
    <p:sldId id="525" r:id="rId3"/>
    <p:sldId id="526" r:id="rId4"/>
    <p:sldId id="585" r:id="rId5"/>
    <p:sldId id="563" r:id="rId6"/>
    <p:sldId id="562" r:id="rId7"/>
    <p:sldId id="556" r:id="rId8"/>
    <p:sldId id="579" r:id="rId9"/>
    <p:sldId id="578" r:id="rId10"/>
    <p:sldId id="559" r:id="rId11"/>
    <p:sldId id="581" r:id="rId12"/>
    <p:sldId id="584" r:id="rId13"/>
    <p:sldId id="560" r:id="rId14"/>
    <p:sldId id="531" r:id="rId15"/>
    <p:sldId id="561" r:id="rId16"/>
    <p:sldId id="580" r:id="rId17"/>
    <p:sldId id="546" r:id="rId18"/>
  </p:sldIdLst>
  <p:sldSz cx="12192000" cy="6858000"/>
  <p:notesSz cx="6724650" cy="97742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19"/>
    <a:srgbClr val="FF0000"/>
    <a:srgbClr val="FF3737"/>
    <a:srgbClr val="008DF6"/>
    <a:srgbClr val="FFFFCC"/>
    <a:srgbClr val="A50021"/>
    <a:srgbClr val="25A2FF"/>
    <a:srgbClr val="000000"/>
    <a:srgbClr val="9DEB57"/>
    <a:srgbClr val="A4D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1" autoAdjust="0"/>
    <p:restoredTop sz="85589" autoAdjust="0"/>
  </p:normalViewPr>
  <p:slideViewPr>
    <p:cSldViewPr>
      <p:cViewPr>
        <p:scale>
          <a:sx n="100" d="100"/>
          <a:sy n="100" d="100"/>
        </p:scale>
        <p:origin x="72"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Folha11!$F$19</c:f>
              <c:strCache>
                <c:ptCount val="1"/>
                <c:pt idx="0">
                  <c:v>OML</c:v>
                </c:pt>
              </c:strCache>
            </c:strRef>
          </c:tx>
          <c:spPr>
            <a:ln w="28575" cap="rnd">
              <a:solidFill>
                <a:schemeClr val="accent1"/>
              </a:solidFill>
              <a:round/>
            </a:ln>
            <a:effectLst/>
          </c:spPr>
          <c:marker>
            <c:symbol val="none"/>
          </c:marker>
          <c:cat>
            <c:strRef>
              <c:f>Folha11!$E$20:$E$31</c:f>
              <c:strCache>
                <c:ptCount val="12"/>
                <c:pt idx="0">
                  <c:v>AT</c:v>
                </c:pt>
                <c:pt idx="1">
                  <c:v>BE</c:v>
                </c:pt>
                <c:pt idx="2">
                  <c:v>FI</c:v>
                </c:pt>
                <c:pt idx="3">
                  <c:v>FR</c:v>
                </c:pt>
                <c:pt idx="4">
                  <c:v>DE</c:v>
                </c:pt>
                <c:pt idx="5">
                  <c:v>EL</c:v>
                </c:pt>
                <c:pt idx="6">
                  <c:v>IE</c:v>
                </c:pt>
                <c:pt idx="7">
                  <c:v>IT</c:v>
                </c:pt>
                <c:pt idx="8">
                  <c:v>LU</c:v>
                </c:pt>
                <c:pt idx="9">
                  <c:v>NL</c:v>
                </c:pt>
                <c:pt idx="10">
                  <c:v>PT</c:v>
                </c:pt>
                <c:pt idx="11">
                  <c:v>ES</c:v>
                </c:pt>
              </c:strCache>
            </c:strRef>
          </c:cat>
          <c:val>
            <c:numRef>
              <c:f>Folha11!$F$20:$F$31</c:f>
              <c:numCache>
                <c:formatCode>General</c:formatCode>
                <c:ptCount val="12"/>
                <c:pt idx="0">
                  <c:v>25.220000000000002</c:v>
                </c:pt>
                <c:pt idx="1">
                  <c:v>42.519999999999996</c:v>
                </c:pt>
                <c:pt idx="2">
                  <c:v>42.34</c:v>
                </c:pt>
                <c:pt idx="3">
                  <c:v>30.28</c:v>
                </c:pt>
                <c:pt idx="4">
                  <c:v>27.619999999999997</c:v>
                </c:pt>
                <c:pt idx="5">
                  <c:v>15.459999999999999</c:v>
                </c:pt>
                <c:pt idx="6">
                  <c:v>34.86</c:v>
                </c:pt>
                <c:pt idx="7">
                  <c:v>16.399999999999999</c:v>
                </c:pt>
                <c:pt idx="8">
                  <c:v>42.019999999999996</c:v>
                </c:pt>
                <c:pt idx="9">
                  <c:v>59.64</c:v>
                </c:pt>
                <c:pt idx="10">
                  <c:v>34.08</c:v>
                </c:pt>
                <c:pt idx="11">
                  <c:v>32.459999999999994</c:v>
                </c:pt>
              </c:numCache>
            </c:numRef>
          </c:val>
        </c:ser>
        <c:ser>
          <c:idx val="1"/>
          <c:order val="1"/>
          <c:tx>
            <c:strRef>
              <c:f>Folha11!$G$19</c:f>
              <c:strCache>
                <c:ptCount val="1"/>
                <c:pt idx="0">
                  <c:v>TEM</c:v>
                </c:pt>
              </c:strCache>
            </c:strRef>
          </c:tx>
          <c:spPr>
            <a:ln w="28575" cap="rnd">
              <a:solidFill>
                <a:schemeClr val="accent2"/>
              </a:solidFill>
              <a:round/>
            </a:ln>
            <a:effectLst/>
          </c:spPr>
          <c:marker>
            <c:symbol val="none"/>
          </c:marker>
          <c:cat>
            <c:strRef>
              <c:f>Folha11!$E$20:$E$31</c:f>
              <c:strCache>
                <c:ptCount val="12"/>
                <c:pt idx="0">
                  <c:v>AT</c:v>
                </c:pt>
                <c:pt idx="1">
                  <c:v>BE</c:v>
                </c:pt>
                <c:pt idx="2">
                  <c:v>FI</c:v>
                </c:pt>
                <c:pt idx="3">
                  <c:v>FR</c:v>
                </c:pt>
                <c:pt idx="4">
                  <c:v>DE</c:v>
                </c:pt>
                <c:pt idx="5">
                  <c:v>EL</c:v>
                </c:pt>
                <c:pt idx="6">
                  <c:v>IE</c:v>
                </c:pt>
                <c:pt idx="7">
                  <c:v>IT</c:v>
                </c:pt>
                <c:pt idx="8">
                  <c:v>LU</c:v>
                </c:pt>
                <c:pt idx="9">
                  <c:v>NL</c:v>
                </c:pt>
                <c:pt idx="10">
                  <c:v>PT</c:v>
                </c:pt>
                <c:pt idx="11">
                  <c:v>ES</c:v>
                </c:pt>
              </c:strCache>
            </c:strRef>
          </c:cat>
          <c:val>
            <c:numRef>
              <c:f>Folha11!$G$20:$G$31</c:f>
              <c:numCache>
                <c:formatCode>General</c:formatCode>
                <c:ptCount val="12"/>
                <c:pt idx="0">
                  <c:v>43.64</c:v>
                </c:pt>
                <c:pt idx="1">
                  <c:v>27.979999999999997</c:v>
                </c:pt>
                <c:pt idx="2">
                  <c:v>26.18</c:v>
                </c:pt>
                <c:pt idx="3">
                  <c:v>36.380000000000003</c:v>
                </c:pt>
                <c:pt idx="4">
                  <c:v>47.000000000000007</c:v>
                </c:pt>
                <c:pt idx="5">
                  <c:v>24.240000000000002</c:v>
                </c:pt>
                <c:pt idx="6">
                  <c:v>29.68</c:v>
                </c:pt>
                <c:pt idx="7">
                  <c:v>26.72</c:v>
                </c:pt>
                <c:pt idx="8">
                  <c:v>29.48</c:v>
                </c:pt>
                <c:pt idx="9">
                  <c:v>32.82</c:v>
                </c:pt>
                <c:pt idx="10">
                  <c:v>25.3</c:v>
                </c:pt>
                <c:pt idx="11">
                  <c:v>21.020000000000003</c:v>
                </c:pt>
              </c:numCache>
            </c:numRef>
          </c:val>
        </c:ser>
        <c:dLbls>
          <c:showLegendKey val="0"/>
          <c:showVal val="0"/>
          <c:showCatName val="0"/>
          <c:showSerName val="0"/>
          <c:showPercent val="0"/>
          <c:showBubbleSize val="0"/>
        </c:dLbls>
        <c:axId val="315650824"/>
        <c:axId val="315651216"/>
      </c:radarChart>
      <c:catAx>
        <c:axId val="31565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Gill Sans MT Condensed" panose="020B0506020104020203" pitchFamily="34" charset="0"/>
                <a:ea typeface="+mn-ea"/>
                <a:cs typeface="+mn-cs"/>
              </a:defRPr>
            </a:pPr>
            <a:endParaRPr lang="pt-PT"/>
          </a:p>
        </c:txPr>
        <c:crossAx val="315651216"/>
        <c:crosses val="autoZero"/>
        <c:auto val="1"/>
        <c:lblAlgn val="ctr"/>
        <c:lblOffset val="100"/>
        <c:noMultiLvlLbl val="0"/>
      </c:catAx>
      <c:valAx>
        <c:axId val="3156512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56508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400">
          <a:latin typeface="Gill Sans MT Condensed" panose="020B0506020104020203" pitchFamily="34" charset="0"/>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C13F75F5-5287-45C6-84A3-D267BEBB4A5A}" type="datetimeFigureOut">
              <a:rPr lang="pt-PT" smtClean="0"/>
              <a:t>27/06/2016</a:t>
            </a:fld>
            <a:endParaRPr lang="pt-PT"/>
          </a:p>
        </p:txBody>
      </p:sp>
      <p:sp>
        <p:nvSpPr>
          <p:cNvPr id="4" name="Marcador de Posição da Imagem do Diapositivo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9CF05D52-BB9E-4E57-BBF7-D536E0453C44}" type="slidenum">
              <a:rPr lang="pt-PT" smtClean="0"/>
              <a:t>‹nº›</a:t>
            </a:fld>
            <a:endParaRPr lang="pt-PT"/>
          </a:p>
        </p:txBody>
      </p:sp>
    </p:spTree>
    <p:extLst>
      <p:ext uri="{BB962C8B-B14F-4D97-AF65-F5344CB8AC3E}">
        <p14:creationId xmlns:p14="http://schemas.microsoft.com/office/powerpoint/2010/main" val="325332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CF05D52-BB9E-4E57-BBF7-D536E0453C44}" type="slidenum">
              <a:rPr lang="pt-PT" smtClean="0"/>
              <a:t>12</a:t>
            </a:fld>
            <a:endParaRPr lang="pt-PT"/>
          </a:p>
        </p:txBody>
      </p:sp>
    </p:spTree>
    <p:extLst>
      <p:ext uri="{BB962C8B-B14F-4D97-AF65-F5344CB8AC3E}">
        <p14:creationId xmlns:p14="http://schemas.microsoft.com/office/powerpoint/2010/main" val="65811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78227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309590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9"/>
            <a:ext cx="80264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158522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91787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352554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7848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427114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41730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29135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238455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6647E804-87C8-4AE7-AF7A-4C11EF434E4D}" type="datetimeFigureOut">
              <a:rPr lang="pt-PT" smtClean="0"/>
              <a:pPr/>
              <a:t>27/06/2016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F02F6DF-1BEE-45A2-9037-7DEFD9DD7206}" type="slidenum">
              <a:rPr lang="pt-PT" smtClean="0"/>
              <a:pPr/>
              <a:t>‹nº›</a:t>
            </a:fld>
            <a:endParaRPr lang="pt-PT"/>
          </a:p>
        </p:txBody>
      </p:sp>
    </p:spTree>
    <p:extLst>
      <p:ext uri="{BB962C8B-B14F-4D97-AF65-F5344CB8AC3E}">
        <p14:creationId xmlns:p14="http://schemas.microsoft.com/office/powerpoint/2010/main" val="105132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tx1"/>
            </a:gs>
            <a:gs pos="67000">
              <a:schemeClr val="tx1">
                <a:lumMod val="85000"/>
                <a:lumOff val="15000"/>
              </a:schemeClr>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7E804-87C8-4AE7-AF7A-4C11EF434E4D}" type="datetimeFigureOut">
              <a:rPr lang="pt-PT" smtClean="0"/>
              <a:pPr/>
              <a:t>27/06/2016</a:t>
            </a:fld>
            <a:endParaRPr lang="pt-PT"/>
          </a:p>
        </p:txBody>
      </p:sp>
      <p:sp>
        <p:nvSpPr>
          <p:cNvPr id="5" name="Marcador de Posição do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F6DF-1BEE-45A2-9037-7DEFD9DD7206}" type="slidenum">
              <a:rPr lang="pt-PT" smtClean="0"/>
              <a:pPr/>
              <a:t>‹nº›</a:t>
            </a:fld>
            <a:endParaRPr lang="pt-PT"/>
          </a:p>
        </p:txBody>
      </p:sp>
    </p:spTree>
    <p:extLst>
      <p:ext uri="{BB962C8B-B14F-4D97-AF65-F5344CB8AC3E}">
        <p14:creationId xmlns:p14="http://schemas.microsoft.com/office/powerpoint/2010/main" val="337107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txBox="1">
            <a:spLocks noChangeArrowheads="1"/>
          </p:cNvSpPr>
          <p:nvPr/>
        </p:nvSpPr>
        <p:spPr bwMode="auto">
          <a:xfrm>
            <a:off x="211953" y="2564903"/>
            <a:ext cx="11788703" cy="144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40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HOUSING POLICY IN THE EUROZONE COUNTRIES</a:t>
            </a:r>
          </a:p>
          <a:p>
            <a:r>
              <a:rPr lang="en-GB" sz="36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A </a:t>
            </a:r>
            <a:r>
              <a:rPr lang="en-GB" sz="3600" dirty="0">
                <a:solidFill>
                  <a:schemeClr val="bg1"/>
                </a:solidFill>
                <a:effectLst>
                  <a:outerShdw blurRad="38100" dist="38100" dir="2700000" algn="tl">
                    <a:srgbClr val="000000">
                      <a:alpha val="43137"/>
                    </a:srgbClr>
                  </a:outerShdw>
                </a:effectLst>
                <a:latin typeface="Gill Sans MT Condensed" panose="020B0506020104020203" pitchFamily="34" charset="0"/>
              </a:rPr>
              <a:t>Multidimensional Contribute to the Analysis of Socio-economic Factors (2010-2014)</a:t>
            </a:r>
            <a:endParaRPr lang="pt-PT" sz="36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sp>
        <p:nvSpPr>
          <p:cNvPr id="5" name="CaixaDeTexto 4"/>
          <p:cNvSpPr txBox="1"/>
          <p:nvPr/>
        </p:nvSpPr>
        <p:spPr>
          <a:xfrm>
            <a:off x="159092" y="5499230"/>
            <a:ext cx="3960440" cy="929485"/>
          </a:xfrm>
          <a:prstGeom prst="rect">
            <a:avLst/>
          </a:prstGeom>
          <a:noFill/>
          <a:ln>
            <a:noFill/>
          </a:ln>
        </p:spPr>
        <p:txBody>
          <a:bodyPr wrap="square" rtlCol="0">
            <a:spAutoFit/>
          </a:bodyPr>
          <a:lstStyle/>
          <a:p>
            <a:pPr algn="ctr">
              <a:lnSpc>
                <a:spcPct val="80000"/>
              </a:lnSpc>
            </a:pPr>
            <a:r>
              <a:rPr lang="pt-PT" sz="2000" dirty="0">
                <a:solidFill>
                  <a:srgbClr val="FFFF99"/>
                </a:solidFill>
                <a:effectLst>
                  <a:outerShdw blurRad="38100" dist="38100" dir="2700000" algn="tl">
                    <a:srgbClr val="000000">
                      <a:alpha val="43137"/>
                    </a:srgbClr>
                  </a:outerShdw>
                </a:effectLst>
                <a:latin typeface="Gill Sans MT Condensed" panose="020B0506020104020203" pitchFamily="34" charset="0"/>
              </a:rPr>
              <a:t>A</a:t>
            </a:r>
            <a:r>
              <a:rPr lang="pt-PT" sz="2000" dirty="0" smtClean="0">
                <a:solidFill>
                  <a:srgbClr val="FFFF99"/>
                </a:solidFill>
                <a:effectLst>
                  <a:outerShdw blurRad="38100" dist="38100" dir="2700000" algn="tl">
                    <a:srgbClr val="000000">
                      <a:alpha val="43137"/>
                    </a:srgbClr>
                  </a:outerShdw>
                </a:effectLst>
                <a:latin typeface="Gill Sans MT Condensed" panose="020B0506020104020203" pitchFamily="34" charset="0"/>
              </a:rPr>
              <a:t>ntónio </a:t>
            </a:r>
            <a:r>
              <a:rPr lang="pt-PT" sz="2000" dirty="0">
                <a:solidFill>
                  <a:srgbClr val="FFFF99"/>
                </a:solidFill>
                <a:effectLst>
                  <a:outerShdw blurRad="38100" dist="38100" dir="2700000" algn="tl">
                    <a:srgbClr val="000000">
                      <a:alpha val="43137"/>
                    </a:srgbClr>
                  </a:outerShdw>
                </a:effectLst>
                <a:latin typeface="Gill Sans MT Condensed" panose="020B0506020104020203" pitchFamily="34" charset="0"/>
              </a:rPr>
              <a:t>D</a:t>
            </a:r>
            <a:r>
              <a:rPr lang="pt-PT" sz="2000" dirty="0" smtClean="0">
                <a:solidFill>
                  <a:srgbClr val="FFFF99"/>
                </a:solidFill>
                <a:effectLst>
                  <a:outerShdw blurRad="38100" dist="38100" dir="2700000" algn="tl">
                    <a:srgbClr val="000000">
                      <a:alpha val="43137"/>
                    </a:srgbClr>
                  </a:outerShdw>
                </a:effectLst>
                <a:latin typeface="Gill Sans MT Condensed" panose="020B0506020104020203" pitchFamily="34" charset="0"/>
              </a:rPr>
              <a:t>uarte </a:t>
            </a:r>
            <a:r>
              <a:rPr lang="pt-PT" sz="2000" dirty="0">
                <a:solidFill>
                  <a:srgbClr val="FFFF99"/>
                </a:solidFill>
                <a:effectLst>
                  <a:outerShdw blurRad="38100" dist="38100" dir="2700000" algn="tl">
                    <a:srgbClr val="000000">
                      <a:alpha val="43137"/>
                    </a:srgbClr>
                  </a:outerShdw>
                </a:effectLst>
                <a:latin typeface="Gill Sans MT Condensed" panose="020B0506020104020203" pitchFamily="34" charset="0"/>
              </a:rPr>
              <a:t>S</a:t>
            </a:r>
            <a:r>
              <a:rPr lang="pt-PT" sz="2000" dirty="0" smtClean="0">
                <a:solidFill>
                  <a:srgbClr val="FFFF99"/>
                </a:solidFill>
                <a:effectLst>
                  <a:outerShdw blurRad="38100" dist="38100" dir="2700000" algn="tl">
                    <a:srgbClr val="000000">
                      <a:alpha val="43137"/>
                    </a:srgbClr>
                  </a:outerShdw>
                </a:effectLst>
                <a:latin typeface="Gill Sans MT Condensed" panose="020B0506020104020203" pitchFamily="34" charset="0"/>
              </a:rPr>
              <a:t>antos</a:t>
            </a:r>
          </a:p>
          <a:p>
            <a:pPr algn="ctr">
              <a:lnSpc>
                <a:spcPct val="80000"/>
              </a:lnSpc>
            </a:pPr>
            <a:r>
              <a:rPr lang="en-GB" sz="1600" dirty="0" smtClean="0">
                <a:solidFill>
                  <a:schemeClr val="bg1"/>
                </a:solidFill>
                <a:latin typeface="Gill Sans MT Condensed" panose="020B0506020104020203" pitchFamily="34" charset="0"/>
              </a:rPr>
              <a:t>Autónoma </a:t>
            </a:r>
            <a:r>
              <a:rPr lang="en-GB" sz="1600" dirty="0">
                <a:solidFill>
                  <a:schemeClr val="bg1"/>
                </a:solidFill>
                <a:latin typeface="Gill Sans MT Condensed" panose="020B0506020104020203" pitchFamily="34" charset="0"/>
              </a:rPr>
              <a:t>University of </a:t>
            </a:r>
            <a:r>
              <a:rPr lang="en-GB" sz="1600" dirty="0" smtClean="0">
                <a:solidFill>
                  <a:schemeClr val="bg1"/>
                </a:solidFill>
                <a:latin typeface="Gill Sans MT Condensed" panose="020B0506020104020203" pitchFamily="34" charset="0"/>
              </a:rPr>
              <a:t>Lisbon, Portugal</a:t>
            </a:r>
          </a:p>
          <a:p>
            <a:pPr algn="ctr">
              <a:lnSpc>
                <a:spcPct val="80000"/>
              </a:lnSpc>
            </a:pPr>
            <a:r>
              <a:rPr lang="en-GB" sz="1600" dirty="0" smtClean="0">
                <a:solidFill>
                  <a:schemeClr val="bg1"/>
                </a:solidFill>
                <a:latin typeface="Gill Sans MT Condensed" panose="020B0506020104020203" pitchFamily="34" charset="0"/>
              </a:rPr>
              <a:t>CIEO-Research </a:t>
            </a:r>
            <a:r>
              <a:rPr lang="en-GB" sz="1600" dirty="0">
                <a:solidFill>
                  <a:schemeClr val="bg1"/>
                </a:solidFill>
                <a:latin typeface="Gill Sans MT Condensed" panose="020B0506020104020203" pitchFamily="34" charset="0"/>
              </a:rPr>
              <a:t>Centre for Spatial and Organizational Dynamics</a:t>
            </a:r>
            <a:endParaRPr lang="pt-PT" sz="1600" dirty="0">
              <a:solidFill>
                <a:schemeClr val="bg1"/>
              </a:solidFill>
              <a:latin typeface="Gill Sans MT Condensed" panose="020B0506020104020203" pitchFamily="34" charset="0"/>
            </a:endParaRPr>
          </a:p>
          <a:p>
            <a:pPr algn="ctr">
              <a:lnSpc>
                <a:spcPct val="80000"/>
              </a:lnSpc>
            </a:pPr>
            <a:r>
              <a:rPr lang="en-GB" sz="1400" dirty="0" err="1" smtClean="0">
                <a:solidFill>
                  <a:schemeClr val="bg1"/>
                </a:solidFill>
                <a:latin typeface="Gill Sans MT Condensed" panose="020B0506020104020203" pitchFamily="34" charset="0"/>
              </a:rPr>
              <a:t>ajsantos@ual</a:t>
            </a:r>
            <a:r>
              <a:rPr lang="en-GB" sz="1400" dirty="0" smtClean="0">
                <a:solidFill>
                  <a:schemeClr val="bg1"/>
                </a:solidFill>
                <a:latin typeface="Gill Sans MT Condensed" panose="020B0506020104020203" pitchFamily="34" charset="0"/>
              </a:rPr>
              <a:t>. </a:t>
            </a:r>
            <a:r>
              <a:rPr lang="en-GB" sz="1400" dirty="0" err="1" smtClean="0">
                <a:solidFill>
                  <a:schemeClr val="bg1"/>
                </a:solidFill>
                <a:latin typeface="Gill Sans MT Condensed" panose="020B0506020104020203" pitchFamily="34" charset="0"/>
              </a:rPr>
              <a:t>pt</a:t>
            </a:r>
            <a:endParaRPr lang="en-GB" sz="1400" dirty="0" smtClean="0">
              <a:solidFill>
                <a:schemeClr val="bg1"/>
              </a:solidFill>
              <a:latin typeface="Gill Sans MT Condensed" panose="020B0506020104020203" pitchFamily="34" charset="0"/>
            </a:endParaRPr>
          </a:p>
        </p:txBody>
      </p:sp>
      <p:grpSp>
        <p:nvGrpSpPr>
          <p:cNvPr id="11" name="Grupo 10"/>
          <p:cNvGrpSpPr/>
          <p:nvPr/>
        </p:nvGrpSpPr>
        <p:grpSpPr>
          <a:xfrm>
            <a:off x="182136" y="164546"/>
            <a:ext cx="11828458" cy="1414767"/>
            <a:chOff x="211953" y="164546"/>
            <a:chExt cx="11828458" cy="1414767"/>
          </a:xfrm>
        </p:grpSpPr>
        <p:pic>
          <p:nvPicPr>
            <p:cNvPr id="4" name="Imagem 3"/>
            <p:cNvPicPr>
              <a:picLocks noChangeAspect="1"/>
            </p:cNvPicPr>
            <p:nvPr/>
          </p:nvPicPr>
          <p:blipFill>
            <a:blip r:embed="rId2"/>
            <a:stretch>
              <a:fillRect/>
            </a:stretch>
          </p:blipFill>
          <p:spPr>
            <a:xfrm>
              <a:off x="211953" y="178701"/>
              <a:ext cx="1823190" cy="1367952"/>
            </a:xfrm>
            <a:prstGeom prst="rect">
              <a:avLst/>
            </a:prstGeom>
            <a:ln>
              <a:solidFill>
                <a:schemeClr val="bg1"/>
              </a:solidFill>
            </a:ln>
          </p:spPr>
        </p:pic>
        <p:pic>
          <p:nvPicPr>
            <p:cNvPr id="13" name="Imagem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9719" y="186047"/>
              <a:ext cx="2360692" cy="1386000"/>
            </a:xfrm>
            <a:prstGeom prst="rect">
              <a:avLst/>
            </a:prstGeom>
            <a:solidFill>
              <a:schemeClr val="bg1"/>
            </a:solidFill>
            <a:ln w="9525">
              <a:solidFill>
                <a:srgbClr val="000000"/>
              </a:solidFill>
              <a:miter lim="800000"/>
              <a:headEnd/>
              <a:tailEnd/>
            </a:ln>
            <a:extLst/>
          </p:spPr>
        </p:pic>
        <p:pic>
          <p:nvPicPr>
            <p:cNvPr id="5122" name="Picture 2" descr="http://autonoma.pt/resources/img/logo2015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40" y="164546"/>
              <a:ext cx="1419498" cy="141476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5"/>
            <a:stretch>
              <a:fillRect/>
            </a:stretch>
          </p:blipFill>
          <p:spPr>
            <a:xfrm>
              <a:off x="2035143" y="164546"/>
              <a:ext cx="6221097" cy="1414767"/>
            </a:xfrm>
            <a:prstGeom prst="rect">
              <a:avLst/>
            </a:prstGeom>
          </p:spPr>
        </p:pic>
        <p:sp>
          <p:nvSpPr>
            <p:cNvPr id="7" name="Retângulo 6"/>
            <p:cNvSpPr/>
            <p:nvPr/>
          </p:nvSpPr>
          <p:spPr>
            <a:xfrm>
              <a:off x="211953" y="178701"/>
              <a:ext cx="11828458" cy="14006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CaixaDeTexto 8"/>
          <p:cNvSpPr txBox="1"/>
          <p:nvPr/>
        </p:nvSpPr>
        <p:spPr>
          <a:xfrm>
            <a:off x="4119531" y="5499229"/>
            <a:ext cx="3960440" cy="954107"/>
          </a:xfrm>
          <a:prstGeom prst="rect">
            <a:avLst/>
          </a:prstGeom>
          <a:noFill/>
          <a:ln>
            <a:noFill/>
          </a:ln>
        </p:spPr>
        <p:txBody>
          <a:bodyPr wrap="square" rtlCol="0">
            <a:spAutoFit/>
          </a:bodyPr>
          <a:lstStyle/>
          <a:p>
            <a:pPr algn="ctr">
              <a:lnSpc>
                <a:spcPct val="80000"/>
              </a:lnSpc>
            </a:pPr>
            <a:r>
              <a:rPr lang="pt-PT" sz="2200" dirty="0" smtClean="0">
                <a:solidFill>
                  <a:srgbClr val="FFFF99"/>
                </a:solidFill>
                <a:effectLst>
                  <a:outerShdw blurRad="38100" dist="38100" dir="2700000" algn="tl">
                    <a:srgbClr val="000000">
                      <a:alpha val="43137"/>
                    </a:srgbClr>
                  </a:outerShdw>
                </a:effectLst>
                <a:latin typeface="Gill Sans MT Condensed" panose="020B0506020104020203" pitchFamily="34" charset="0"/>
              </a:rPr>
              <a:t>Guilherme Castela</a:t>
            </a:r>
          </a:p>
          <a:p>
            <a:pPr algn="ctr">
              <a:lnSpc>
                <a:spcPct val="80000"/>
              </a:lnSpc>
            </a:pPr>
            <a:r>
              <a:rPr lang="pt-PT" sz="1600" dirty="0">
                <a:solidFill>
                  <a:schemeClr val="bg1"/>
                </a:solidFill>
                <a:latin typeface="Gill Sans MT Condensed" panose="020B0506020104020203" pitchFamily="34" charset="0"/>
              </a:rPr>
              <a:t>University of Algarve, </a:t>
            </a:r>
            <a:r>
              <a:rPr lang="pt-PT" sz="1600" dirty="0" smtClean="0">
                <a:solidFill>
                  <a:schemeClr val="bg1"/>
                </a:solidFill>
                <a:latin typeface="Gill Sans MT Condensed" panose="020B0506020104020203" pitchFamily="34" charset="0"/>
              </a:rPr>
              <a:t>Portugal</a:t>
            </a:r>
            <a:endParaRPr lang="pt-PT" sz="1600" dirty="0">
              <a:solidFill>
                <a:schemeClr val="bg1"/>
              </a:solidFill>
              <a:latin typeface="Gill Sans MT Condensed" panose="020B0506020104020203" pitchFamily="34" charset="0"/>
            </a:endParaRPr>
          </a:p>
          <a:p>
            <a:pPr algn="ctr">
              <a:lnSpc>
                <a:spcPct val="80000"/>
              </a:lnSpc>
            </a:pPr>
            <a:r>
              <a:rPr lang="en-GB" sz="1600" dirty="0">
                <a:solidFill>
                  <a:schemeClr val="bg1"/>
                </a:solidFill>
                <a:latin typeface="Gill Sans MT Condensed" panose="020B0506020104020203" pitchFamily="34" charset="0"/>
              </a:rPr>
              <a:t>CIEO-Research Centre for Spatial and Organizational Dynamics</a:t>
            </a:r>
            <a:endParaRPr lang="pt-PT" sz="1600" dirty="0">
              <a:solidFill>
                <a:schemeClr val="bg1"/>
              </a:solidFill>
              <a:latin typeface="Gill Sans MT Condensed" panose="020B0506020104020203" pitchFamily="34" charset="0"/>
            </a:endParaRPr>
          </a:p>
          <a:p>
            <a:pPr algn="ctr">
              <a:lnSpc>
                <a:spcPct val="80000"/>
              </a:lnSpc>
            </a:pPr>
            <a:r>
              <a:rPr lang="en-GB" sz="1400" dirty="0" err="1" smtClean="0">
                <a:solidFill>
                  <a:schemeClr val="bg1"/>
                </a:solidFill>
                <a:latin typeface="Gill Sans MT Condensed" panose="020B0506020104020203" pitchFamily="34" charset="0"/>
              </a:rPr>
              <a:t>ecastela@ualg</a:t>
            </a:r>
            <a:r>
              <a:rPr lang="en-GB" sz="1400" dirty="0" smtClean="0">
                <a:solidFill>
                  <a:schemeClr val="bg1"/>
                </a:solidFill>
                <a:latin typeface="Gill Sans MT Condensed" panose="020B0506020104020203" pitchFamily="34" charset="0"/>
              </a:rPr>
              <a:t>. </a:t>
            </a:r>
            <a:r>
              <a:rPr lang="en-GB" sz="1400" dirty="0" err="1" smtClean="0">
                <a:solidFill>
                  <a:schemeClr val="bg1"/>
                </a:solidFill>
                <a:latin typeface="Gill Sans MT Condensed" panose="020B0506020104020203" pitchFamily="34" charset="0"/>
              </a:rPr>
              <a:t>pt</a:t>
            </a:r>
            <a:endParaRPr lang="en-GB" sz="1400" dirty="0">
              <a:solidFill>
                <a:schemeClr val="bg1"/>
              </a:solidFill>
              <a:latin typeface="Gill Sans MT Condensed" panose="020B0506020104020203" pitchFamily="34" charset="0"/>
            </a:endParaRPr>
          </a:p>
        </p:txBody>
      </p:sp>
      <p:sp>
        <p:nvSpPr>
          <p:cNvPr id="10" name="CaixaDeTexto 9"/>
          <p:cNvSpPr txBox="1"/>
          <p:nvPr/>
        </p:nvSpPr>
        <p:spPr>
          <a:xfrm>
            <a:off x="8079971" y="5502677"/>
            <a:ext cx="3960440" cy="732508"/>
          </a:xfrm>
          <a:prstGeom prst="rect">
            <a:avLst/>
          </a:prstGeom>
          <a:noFill/>
          <a:ln>
            <a:noFill/>
          </a:ln>
        </p:spPr>
        <p:txBody>
          <a:bodyPr wrap="square" rtlCol="0">
            <a:spAutoFit/>
          </a:bodyPr>
          <a:lstStyle/>
          <a:p>
            <a:pPr algn="ctr">
              <a:lnSpc>
                <a:spcPct val="80000"/>
              </a:lnSpc>
            </a:pPr>
            <a:r>
              <a:rPr lang="pt-PT" sz="2200" dirty="0" smtClean="0">
                <a:solidFill>
                  <a:srgbClr val="FFFF99"/>
                </a:solidFill>
                <a:effectLst>
                  <a:outerShdw blurRad="38100" dist="38100" dir="2700000" algn="tl">
                    <a:srgbClr val="000000">
                      <a:alpha val="43137"/>
                    </a:srgbClr>
                  </a:outerShdw>
                </a:effectLst>
                <a:latin typeface="Gill Sans MT Condensed" panose="020B0506020104020203" pitchFamily="34" charset="0"/>
              </a:rPr>
              <a:t>Nelson Silva</a:t>
            </a:r>
          </a:p>
          <a:p>
            <a:pPr algn="ctr">
              <a:lnSpc>
                <a:spcPct val="80000"/>
              </a:lnSpc>
            </a:pPr>
            <a:r>
              <a:rPr lang="en-GB" sz="1600" dirty="0">
                <a:solidFill>
                  <a:schemeClr val="bg1"/>
                </a:solidFill>
                <a:latin typeface="Gill Sans MT Condensed" panose="020B0506020104020203" pitchFamily="34" charset="0"/>
              </a:rPr>
              <a:t>CIEO-Research Centre for Spatial and Organizational Dynamics</a:t>
            </a:r>
            <a:endParaRPr lang="pt-PT" sz="1600" dirty="0">
              <a:solidFill>
                <a:schemeClr val="bg1"/>
              </a:solidFill>
              <a:latin typeface="Gill Sans MT Condensed" panose="020B0506020104020203" pitchFamily="34" charset="0"/>
            </a:endParaRPr>
          </a:p>
          <a:p>
            <a:pPr algn="ctr">
              <a:lnSpc>
                <a:spcPct val="80000"/>
              </a:lnSpc>
            </a:pPr>
            <a:r>
              <a:rPr lang="pt-PT" sz="1400" dirty="0">
                <a:solidFill>
                  <a:schemeClr val="bg1"/>
                </a:solidFill>
                <a:latin typeface="Gill Sans MT Condensed" panose="020B0506020104020203" pitchFamily="34" charset="0"/>
              </a:rPr>
              <a:t>info@ntavaresdasilva.com</a:t>
            </a:r>
            <a:endParaRPr lang="en-GB" sz="1400" dirty="0">
              <a:solidFill>
                <a:schemeClr val="bg1"/>
              </a:solidFill>
              <a:latin typeface="Gill Sans MT Condensed" panose="020B0506020104020203" pitchFamily="34" charset="0"/>
            </a:endParaRPr>
          </a:p>
        </p:txBody>
      </p:sp>
      <p:cxnSp>
        <p:nvCxnSpPr>
          <p:cNvPr id="3" name="Conexão reta 2"/>
          <p:cNvCxnSpPr/>
          <p:nvPr/>
        </p:nvCxnSpPr>
        <p:spPr>
          <a:xfrm>
            <a:off x="223596" y="5355213"/>
            <a:ext cx="11737304" cy="0"/>
          </a:xfrm>
          <a:prstGeom prst="line">
            <a:avLst/>
          </a:prstGeom>
          <a:ln>
            <a:solidFill>
              <a:srgbClr val="33CA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15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32992" y="2860647"/>
            <a:ext cx="8855782" cy="1200329"/>
          </a:xfrm>
          <a:prstGeom prst="rect">
            <a:avLst/>
          </a:prstGeom>
          <a:noFill/>
          <a:ln w="9525">
            <a:noFill/>
            <a:miter lim="800000"/>
            <a:headEnd/>
            <a:tailEnd/>
          </a:ln>
        </p:spPr>
        <p:txBody>
          <a:bodyPr wrap="square">
            <a:spAutoFit/>
          </a:bodyPr>
          <a:lstStyle/>
          <a:p>
            <a:pPr lvl="0"/>
            <a:r>
              <a:rPr lang="pt-PT" altLang="pt-PT" sz="7200" dirty="0" smtClean="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3</a:t>
            </a:r>
            <a:r>
              <a:rPr lang="pt-PT" altLang="pt-PT" sz="44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 </a:t>
            </a:r>
            <a:r>
              <a:rPr lang="en-GB" sz="44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Results</a:t>
            </a:r>
            <a:endParaRPr lang="pt-PT" sz="44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pic>
        <p:nvPicPr>
          <p:cNvPr id="2" name="Imagem 1"/>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808623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44627511"/>
              </p:ext>
            </p:extLst>
          </p:nvPr>
        </p:nvGraphicFramePr>
        <p:xfrm>
          <a:off x="155340" y="1052736"/>
          <a:ext cx="6264696" cy="689610"/>
        </p:xfrm>
        <a:graphic>
          <a:graphicData uri="http://schemas.openxmlformats.org/drawingml/2006/table">
            <a:tbl>
              <a:tblPr>
                <a:tableStyleId>{5C22544A-7EE6-4342-B048-85BDC9FD1C3A}</a:tableStyleId>
              </a:tblPr>
              <a:tblGrid>
                <a:gridCol w="2376264"/>
                <a:gridCol w="792088"/>
                <a:gridCol w="3096344"/>
              </a:tblGrid>
              <a:tr h="161925">
                <a:tc rowSpan="2">
                  <a:txBody>
                    <a:bodyPr/>
                    <a:lstStyle/>
                    <a:p>
                      <a:pPr algn="l" fontAlgn="b"/>
                      <a:r>
                        <a:rPr lang="pt-PT" sz="2400" u="none" strike="noStrike" dirty="0" smtClean="0">
                          <a:solidFill>
                            <a:schemeClr val="bg1"/>
                          </a:solidFill>
                          <a:effectLst/>
                          <a:latin typeface="Gill Sans MT Condensed" panose="020B0506020104020203" pitchFamily="34" charset="0"/>
                        </a:rPr>
                        <a:t> Housing </a:t>
                      </a:r>
                      <a:r>
                        <a:rPr lang="pt-PT" sz="2400" u="none" strike="noStrike" dirty="0">
                          <a:solidFill>
                            <a:schemeClr val="bg1"/>
                          </a:solidFill>
                          <a:effectLst/>
                          <a:latin typeface="Gill Sans MT Condensed" panose="020B0506020104020203" pitchFamily="34" charset="0"/>
                        </a:rPr>
                        <a:t>Stock </a:t>
                      </a:r>
                      <a:r>
                        <a:rPr lang="pt-PT" sz="2400" u="none" strike="noStrike" dirty="0" smtClean="0">
                          <a:solidFill>
                            <a:schemeClr val="bg1"/>
                          </a:solidFill>
                          <a:effectLst/>
                          <a:latin typeface="Gill Sans MT Condensed" panose="020B0506020104020203" pitchFamily="34" charset="0"/>
                        </a:rPr>
                        <a:t>Indicators</a:t>
                      </a:r>
                      <a:endParaRPr lang="pt-PT" sz="24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b"/>
                      <a:r>
                        <a:rPr lang="pt-PT" sz="2200" u="none" strike="noStrike" dirty="0">
                          <a:solidFill>
                            <a:srgbClr val="00B0F0"/>
                          </a:solidFill>
                          <a:effectLst/>
                          <a:latin typeface="Gill Sans MT Condensed" panose="020B0506020104020203" pitchFamily="34" charset="0"/>
                        </a:rPr>
                        <a:t>OML</a:t>
                      </a:r>
                      <a:endParaRPr lang="pt-PT" sz="2200" b="0" i="0" u="none" strike="noStrike" dirty="0">
                        <a:solidFill>
                          <a:srgbClr val="00B0F0"/>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c>
                  <a:txBody>
                    <a:bodyPr/>
                    <a:lstStyle/>
                    <a:p>
                      <a:pPr algn="l" fontAlgn="b"/>
                      <a:r>
                        <a:rPr lang="en-US" sz="2000" u="none" strike="noStrike" dirty="0" smtClean="0">
                          <a:solidFill>
                            <a:schemeClr val="bg1"/>
                          </a:solidFill>
                          <a:effectLst/>
                          <a:latin typeface="Gill Sans MT Condensed" panose="020B0506020104020203" pitchFamily="34" charset="0"/>
                        </a:rPr>
                        <a:t> Owner </a:t>
                      </a:r>
                      <a:r>
                        <a:rPr lang="en-US" sz="2000" u="none" strike="noStrike" dirty="0">
                          <a:solidFill>
                            <a:schemeClr val="bg1"/>
                          </a:solidFill>
                          <a:effectLst/>
                          <a:latin typeface="Gill Sans MT Condensed" panose="020B0506020104020203" pitchFamily="34" charset="0"/>
                        </a:rPr>
                        <a:t>with mortage or loan (%)</a:t>
                      </a:r>
                      <a:endParaRPr lang="en-US" sz="2000" b="0" i="0" u="none" strike="noStrike" dirty="0">
                        <a:solidFill>
                          <a:schemeClr val="bg1"/>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56773">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rgbClr val="FF0000"/>
                          </a:solidFill>
                          <a:effectLst/>
                          <a:latin typeface="Gill Sans MT Condensed" panose="020B0506020104020203" pitchFamily="34" charset="0"/>
                        </a:rPr>
                        <a:t>TEN</a:t>
                      </a:r>
                      <a:endParaRPr lang="pt-PT" sz="2200" b="0" i="0" u="none" strike="noStrike" dirty="0">
                        <a:solidFill>
                          <a:srgbClr val="FF0000"/>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c>
                  <a:txBody>
                    <a:bodyPr/>
                    <a:lstStyle/>
                    <a:p>
                      <a:pPr algn="l" fontAlgn="b"/>
                      <a:r>
                        <a:rPr lang="pt-PT" sz="2000" u="none" strike="noStrike" dirty="0" smtClean="0">
                          <a:solidFill>
                            <a:schemeClr val="bg1"/>
                          </a:solidFill>
                          <a:effectLst/>
                          <a:latin typeface="Gill Sans MT Condensed" panose="020B0506020104020203" pitchFamily="34" charset="0"/>
                        </a:rPr>
                        <a:t> Tennant</a:t>
                      </a:r>
                      <a:endParaRPr lang="pt-PT" sz="2000" b="0" i="0" u="none" strike="noStrike" dirty="0">
                        <a:solidFill>
                          <a:schemeClr val="bg1"/>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CaixaDeTexto 4"/>
          <p:cNvSpPr txBox="1"/>
          <p:nvPr/>
        </p:nvSpPr>
        <p:spPr>
          <a:xfrm>
            <a:off x="10018" y="7452"/>
            <a:ext cx="4429798"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Descriptive Results</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sp>
        <p:nvSpPr>
          <p:cNvPr id="6" name="Retângulo 5"/>
          <p:cNvSpPr/>
          <p:nvPr/>
        </p:nvSpPr>
        <p:spPr>
          <a:xfrm>
            <a:off x="6824851" y="105999"/>
            <a:ext cx="1842171" cy="584775"/>
          </a:xfrm>
          <a:prstGeom prst="rect">
            <a:avLst/>
          </a:prstGeom>
          <a:ln>
            <a:noFill/>
          </a:ln>
        </p:spPr>
        <p:txBody>
          <a:bodyPr wrap="none">
            <a:spAutoFit/>
          </a:bodyPr>
          <a:lstStyle/>
          <a:p>
            <a:r>
              <a:rPr lang="pt-PT" sz="3200" dirty="0" smtClean="0">
                <a:solidFill>
                  <a:srgbClr val="FFFFCC"/>
                </a:solidFill>
                <a:latin typeface="Gill Sans MT Condensed" panose="020B0506020104020203" pitchFamily="34" charset="0"/>
              </a:rPr>
              <a:t>FIRST REALITY</a:t>
            </a:r>
            <a:endParaRPr lang="pt-PT" sz="3200" dirty="0">
              <a:solidFill>
                <a:srgbClr val="FFFFCC"/>
              </a:solidFill>
              <a:latin typeface="Gill Sans MT Condensed" panose="020B0506020104020203"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442334300"/>
              </p:ext>
            </p:extLst>
          </p:nvPr>
        </p:nvGraphicFramePr>
        <p:xfrm>
          <a:off x="4943872" y="2018189"/>
          <a:ext cx="5544616" cy="36793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tângulo 8"/>
          <p:cNvSpPr/>
          <p:nvPr/>
        </p:nvSpPr>
        <p:spPr>
          <a:xfrm>
            <a:off x="839416" y="2666060"/>
            <a:ext cx="4032448" cy="2751522"/>
          </a:xfrm>
          <a:prstGeom prst="rect">
            <a:avLst/>
          </a:prstGeom>
          <a:ln>
            <a:noFill/>
          </a:ln>
        </p:spPr>
        <p:txBody>
          <a:bodyPr wrap="square">
            <a:spAutoFit/>
          </a:bodyPr>
          <a:lstStyle/>
          <a:p>
            <a:pPr algn="ctr">
              <a:lnSpc>
                <a:spcPct val="90000"/>
              </a:lnSpc>
            </a:pPr>
            <a:r>
              <a:rPr lang="en-US" sz="2400" dirty="0" smtClean="0">
                <a:solidFill>
                  <a:srgbClr val="FFFFCC"/>
                </a:solidFill>
                <a:latin typeface="Gill Sans MT Condensed" panose="020B0506020104020203" pitchFamily="34" charset="0"/>
              </a:rPr>
              <a:t>Although </a:t>
            </a:r>
            <a:r>
              <a:rPr lang="en-US" sz="2400" dirty="0">
                <a:solidFill>
                  <a:srgbClr val="FFFFCC"/>
                </a:solidFill>
                <a:latin typeface="Gill Sans MT Condensed" panose="020B0506020104020203" pitchFamily="34" charset="0"/>
              </a:rPr>
              <a:t>measure in percentage distribution of population by tenure status, </a:t>
            </a:r>
            <a:r>
              <a:rPr lang="en-US" sz="2400" dirty="0" smtClean="0">
                <a:solidFill>
                  <a:srgbClr val="FFFFCC"/>
                </a:solidFill>
                <a:latin typeface="Gill Sans MT Condensed" panose="020B0506020104020203" pitchFamily="34" charset="0"/>
              </a:rPr>
              <a:t>these variables are </a:t>
            </a:r>
            <a:r>
              <a:rPr lang="en-US" sz="2400" dirty="0">
                <a:solidFill>
                  <a:srgbClr val="FFFFCC"/>
                </a:solidFill>
                <a:latin typeface="Gill Sans MT Condensed" panose="020B0506020104020203" pitchFamily="34" charset="0"/>
              </a:rPr>
              <a:t>indicators estimated on a basis of the </a:t>
            </a:r>
            <a:r>
              <a:rPr lang="en-US" sz="2400" dirty="0" smtClean="0">
                <a:solidFill>
                  <a:srgbClr val="FFFFCC"/>
                </a:solidFill>
                <a:latin typeface="Gill Sans MT Condensed" panose="020B0506020104020203" pitchFamily="34" charset="0"/>
              </a:rPr>
              <a:t>average dwellings (2010-2014).</a:t>
            </a:r>
          </a:p>
          <a:p>
            <a:pPr algn="ctr">
              <a:lnSpc>
                <a:spcPct val="90000"/>
              </a:lnSpc>
            </a:pPr>
            <a:r>
              <a:rPr lang="en-US" sz="2400" dirty="0" smtClean="0">
                <a:solidFill>
                  <a:srgbClr val="FFFFCC"/>
                </a:solidFill>
                <a:latin typeface="Gill Sans MT Condensed" panose="020B0506020104020203" pitchFamily="34" charset="0"/>
              </a:rPr>
              <a:t>Germany and Austria </a:t>
            </a:r>
            <a:r>
              <a:rPr lang="en-US" sz="2400" dirty="0" smtClean="0">
                <a:solidFill>
                  <a:srgbClr val="FFFFCC"/>
                </a:solidFill>
                <a:latin typeface="Gill Sans MT Condensed" panose="020B0506020104020203" pitchFamily="34" charset="0"/>
              </a:rPr>
              <a:t>are the most </a:t>
            </a:r>
            <a:r>
              <a:rPr lang="en-US" sz="2400" dirty="0" smtClean="0">
                <a:solidFill>
                  <a:srgbClr val="FFFFCC"/>
                </a:solidFill>
                <a:latin typeface="Gill Sans MT Condensed" panose="020B0506020104020203" pitchFamily="34" charset="0"/>
              </a:rPr>
              <a:t>connected with </a:t>
            </a:r>
            <a:r>
              <a:rPr lang="en-US" sz="2400" dirty="0" smtClean="0">
                <a:solidFill>
                  <a:srgbClr val="FFFFCC"/>
                </a:solidFill>
                <a:latin typeface="Gill Sans MT Condensed" panose="020B0506020104020203" pitchFamily="34" charset="0"/>
              </a:rPr>
              <a:t>TEN and </a:t>
            </a:r>
            <a:r>
              <a:rPr lang="en-US" sz="2400" dirty="0" smtClean="0">
                <a:solidFill>
                  <a:srgbClr val="FFFFCC"/>
                </a:solidFill>
                <a:latin typeface="Gill Sans MT Condensed" panose="020B0506020104020203" pitchFamily="34" charset="0"/>
              </a:rPr>
              <a:t>Netherlands with </a:t>
            </a:r>
            <a:r>
              <a:rPr lang="en-US" sz="2400" dirty="0" smtClean="0">
                <a:solidFill>
                  <a:srgbClr val="FFFFCC"/>
                </a:solidFill>
                <a:latin typeface="Gill Sans MT Condensed" panose="020B0506020104020203" pitchFamily="34" charset="0"/>
              </a:rPr>
              <a:t>OML. </a:t>
            </a:r>
            <a:endParaRPr lang="en-US" sz="2400" dirty="0" smtClean="0">
              <a:solidFill>
                <a:srgbClr val="FFFFCC"/>
              </a:solidFill>
              <a:latin typeface="Gill Sans MT Condensed" panose="020B0506020104020203" pitchFamily="34" charset="0"/>
            </a:endParaRPr>
          </a:p>
        </p:txBody>
      </p:sp>
      <p:sp>
        <p:nvSpPr>
          <p:cNvPr id="10" name="CaixaDeTexto 9"/>
          <p:cNvSpPr txBox="1"/>
          <p:nvPr/>
        </p:nvSpPr>
        <p:spPr>
          <a:xfrm>
            <a:off x="5879976" y="601524"/>
            <a:ext cx="3643643" cy="523220"/>
          </a:xfrm>
          <a:prstGeom prst="rect">
            <a:avLst/>
          </a:prstGeom>
          <a:noFill/>
        </p:spPr>
        <p:txBody>
          <a:bodyPr wrap="square" rtlCol="0">
            <a:spAutoFit/>
          </a:bodyPr>
          <a:lstStyle/>
          <a:p>
            <a:pPr algn="ctr"/>
            <a:r>
              <a:rPr lang="pt-PT" sz="2800" dirty="0" smtClean="0">
                <a:solidFill>
                  <a:srgbClr val="25A2FF"/>
                </a:solidFill>
                <a:effectLst>
                  <a:outerShdw blurRad="38100" dist="38100" dir="2700000" algn="tl">
                    <a:srgbClr val="000000">
                      <a:alpha val="43137"/>
                    </a:srgbClr>
                  </a:outerShdw>
                </a:effectLst>
                <a:latin typeface="Gill Sans MT Condensed" panose="020B0506020104020203" pitchFamily="34" charset="0"/>
              </a:rPr>
              <a:t>OWNER-OCCUPIED DWELLINGS</a:t>
            </a:r>
            <a:endParaRPr lang="pt-PT" sz="2800" dirty="0">
              <a:solidFill>
                <a:srgbClr val="25A2FF"/>
              </a:solidFill>
              <a:effectLst>
                <a:outerShdw blurRad="38100" dist="38100" dir="2700000" algn="tl">
                  <a:srgbClr val="000000">
                    <a:alpha val="43137"/>
                  </a:srgbClr>
                </a:outerShdw>
              </a:effectLst>
              <a:latin typeface="Gill Sans MT Condensed" panose="020B0506020104020203" pitchFamily="34" charset="0"/>
            </a:endParaRPr>
          </a:p>
        </p:txBody>
      </p:sp>
      <p:grpSp>
        <p:nvGrpSpPr>
          <p:cNvPr id="14" name="Grupo 13"/>
          <p:cNvGrpSpPr/>
          <p:nvPr/>
        </p:nvGrpSpPr>
        <p:grpSpPr>
          <a:xfrm>
            <a:off x="5778000" y="2019600"/>
            <a:ext cx="3704307" cy="2749614"/>
            <a:chOff x="5776069" y="2018189"/>
            <a:chExt cx="3704307" cy="2749614"/>
          </a:xfrm>
        </p:grpSpPr>
        <p:sp>
          <p:nvSpPr>
            <p:cNvPr id="11" name="Oval 10"/>
            <p:cNvSpPr/>
            <p:nvPr/>
          </p:nvSpPr>
          <p:spPr>
            <a:xfrm>
              <a:off x="7330769" y="2018189"/>
              <a:ext cx="792088" cy="402699"/>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Oval 11"/>
            <p:cNvSpPr/>
            <p:nvPr/>
          </p:nvSpPr>
          <p:spPr>
            <a:xfrm>
              <a:off x="8688288" y="4365104"/>
              <a:ext cx="792088" cy="402699"/>
            </a:xfrm>
            <a:prstGeom prst="ellipse">
              <a:avLst/>
            </a:prstGeom>
            <a:solidFill>
              <a:srgbClr val="FF37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p:cNvSpPr/>
            <p:nvPr/>
          </p:nvSpPr>
          <p:spPr>
            <a:xfrm>
              <a:off x="5776069" y="3656491"/>
              <a:ext cx="792088" cy="402699"/>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28" name="Grupo 27"/>
          <p:cNvGrpSpPr/>
          <p:nvPr/>
        </p:nvGrpSpPr>
        <p:grpSpPr>
          <a:xfrm>
            <a:off x="526321" y="989499"/>
            <a:ext cx="11151467" cy="5103797"/>
            <a:chOff x="526321" y="845483"/>
            <a:chExt cx="11151467" cy="5103797"/>
          </a:xfrm>
        </p:grpSpPr>
        <p:pic>
          <p:nvPicPr>
            <p:cNvPr id="29" name="Imagem 28"/>
            <p:cNvPicPr>
              <a:picLocks noChangeAspect="1"/>
            </p:cNvPicPr>
            <p:nvPr/>
          </p:nvPicPr>
          <p:blipFill>
            <a:blip r:embed="rId3"/>
            <a:stretch>
              <a:fillRect/>
            </a:stretch>
          </p:blipFill>
          <p:spPr>
            <a:xfrm>
              <a:off x="535030" y="845483"/>
              <a:ext cx="2747096" cy="1675326"/>
            </a:xfrm>
            <a:prstGeom prst="rect">
              <a:avLst/>
            </a:prstGeom>
          </p:spPr>
        </p:pic>
        <p:pic>
          <p:nvPicPr>
            <p:cNvPr id="30" name="Imagem 29"/>
            <p:cNvPicPr>
              <a:picLocks noChangeAspect="1"/>
            </p:cNvPicPr>
            <p:nvPr/>
          </p:nvPicPr>
          <p:blipFill>
            <a:blip r:embed="rId4"/>
            <a:stretch>
              <a:fillRect/>
            </a:stretch>
          </p:blipFill>
          <p:spPr>
            <a:xfrm>
              <a:off x="3332550" y="857850"/>
              <a:ext cx="2747096" cy="1671668"/>
            </a:xfrm>
            <a:prstGeom prst="rect">
              <a:avLst/>
            </a:prstGeom>
          </p:spPr>
        </p:pic>
        <p:pic>
          <p:nvPicPr>
            <p:cNvPr id="31" name="Imagem 30"/>
            <p:cNvPicPr>
              <a:picLocks noChangeAspect="1"/>
            </p:cNvPicPr>
            <p:nvPr/>
          </p:nvPicPr>
          <p:blipFill>
            <a:blip r:embed="rId5"/>
            <a:stretch>
              <a:fillRect/>
            </a:stretch>
          </p:blipFill>
          <p:spPr>
            <a:xfrm>
              <a:off x="6132409" y="845483"/>
              <a:ext cx="2747096" cy="1675326"/>
            </a:xfrm>
            <a:prstGeom prst="rect">
              <a:avLst/>
            </a:prstGeom>
          </p:spPr>
        </p:pic>
        <p:pic>
          <p:nvPicPr>
            <p:cNvPr id="32" name="Imagem 31"/>
            <p:cNvPicPr>
              <a:picLocks noChangeAspect="1"/>
            </p:cNvPicPr>
            <p:nvPr/>
          </p:nvPicPr>
          <p:blipFill>
            <a:blip r:embed="rId6"/>
            <a:stretch>
              <a:fillRect/>
            </a:stretch>
          </p:blipFill>
          <p:spPr>
            <a:xfrm>
              <a:off x="8929929" y="845483"/>
              <a:ext cx="2747096" cy="1675326"/>
            </a:xfrm>
            <a:prstGeom prst="rect">
              <a:avLst/>
            </a:prstGeom>
          </p:spPr>
        </p:pic>
        <p:pic>
          <p:nvPicPr>
            <p:cNvPr id="33" name="Imagem 32"/>
            <p:cNvPicPr>
              <a:picLocks noChangeAspect="1"/>
            </p:cNvPicPr>
            <p:nvPr/>
          </p:nvPicPr>
          <p:blipFill>
            <a:blip r:embed="rId7"/>
            <a:stretch>
              <a:fillRect/>
            </a:stretch>
          </p:blipFill>
          <p:spPr>
            <a:xfrm>
              <a:off x="535030" y="2556257"/>
              <a:ext cx="2747096" cy="1675326"/>
            </a:xfrm>
            <a:prstGeom prst="rect">
              <a:avLst/>
            </a:prstGeom>
          </p:spPr>
        </p:pic>
        <p:pic>
          <p:nvPicPr>
            <p:cNvPr id="34" name="Imagem 33"/>
            <p:cNvPicPr>
              <a:picLocks noChangeAspect="1"/>
            </p:cNvPicPr>
            <p:nvPr/>
          </p:nvPicPr>
          <p:blipFill>
            <a:blip r:embed="rId8"/>
            <a:stretch>
              <a:fillRect/>
            </a:stretch>
          </p:blipFill>
          <p:spPr>
            <a:xfrm>
              <a:off x="3332550" y="2556257"/>
              <a:ext cx="2747096" cy="1671668"/>
            </a:xfrm>
            <a:prstGeom prst="rect">
              <a:avLst/>
            </a:prstGeom>
          </p:spPr>
        </p:pic>
        <p:pic>
          <p:nvPicPr>
            <p:cNvPr id="35" name="Imagem 34"/>
            <p:cNvPicPr>
              <a:picLocks noChangeAspect="1"/>
            </p:cNvPicPr>
            <p:nvPr/>
          </p:nvPicPr>
          <p:blipFill>
            <a:blip r:embed="rId9"/>
            <a:stretch>
              <a:fillRect/>
            </a:stretch>
          </p:blipFill>
          <p:spPr>
            <a:xfrm>
              <a:off x="6132409" y="2556257"/>
              <a:ext cx="2747096" cy="1675326"/>
            </a:xfrm>
            <a:prstGeom prst="rect">
              <a:avLst/>
            </a:prstGeom>
          </p:spPr>
        </p:pic>
        <p:pic>
          <p:nvPicPr>
            <p:cNvPr id="36" name="Imagem 35"/>
            <p:cNvPicPr>
              <a:picLocks noChangeAspect="1"/>
            </p:cNvPicPr>
            <p:nvPr/>
          </p:nvPicPr>
          <p:blipFill>
            <a:blip r:embed="rId10"/>
            <a:stretch>
              <a:fillRect/>
            </a:stretch>
          </p:blipFill>
          <p:spPr>
            <a:xfrm>
              <a:off x="8929929" y="2556257"/>
              <a:ext cx="2747096" cy="1671668"/>
            </a:xfrm>
            <a:prstGeom prst="rect">
              <a:avLst/>
            </a:prstGeom>
          </p:spPr>
        </p:pic>
        <p:pic>
          <p:nvPicPr>
            <p:cNvPr id="37" name="Imagem 36"/>
            <p:cNvPicPr>
              <a:picLocks noChangeAspect="1"/>
            </p:cNvPicPr>
            <p:nvPr/>
          </p:nvPicPr>
          <p:blipFill>
            <a:blip r:embed="rId11"/>
            <a:stretch>
              <a:fillRect/>
            </a:stretch>
          </p:blipFill>
          <p:spPr>
            <a:xfrm>
              <a:off x="526321" y="4258322"/>
              <a:ext cx="2747096" cy="1675326"/>
            </a:xfrm>
            <a:prstGeom prst="rect">
              <a:avLst/>
            </a:prstGeom>
          </p:spPr>
        </p:pic>
        <p:pic>
          <p:nvPicPr>
            <p:cNvPr id="38" name="Imagem 37"/>
            <p:cNvPicPr>
              <a:picLocks noChangeAspect="1"/>
            </p:cNvPicPr>
            <p:nvPr/>
          </p:nvPicPr>
          <p:blipFill>
            <a:blip r:embed="rId12"/>
            <a:stretch>
              <a:fillRect/>
            </a:stretch>
          </p:blipFill>
          <p:spPr>
            <a:xfrm>
              <a:off x="3323841" y="4270689"/>
              <a:ext cx="2747096" cy="1671668"/>
            </a:xfrm>
            <a:prstGeom prst="rect">
              <a:avLst/>
            </a:prstGeom>
          </p:spPr>
        </p:pic>
        <p:pic>
          <p:nvPicPr>
            <p:cNvPr id="39" name="Imagem 38"/>
            <p:cNvPicPr>
              <a:picLocks noChangeAspect="1"/>
            </p:cNvPicPr>
            <p:nvPr/>
          </p:nvPicPr>
          <p:blipFill>
            <a:blip r:embed="rId13"/>
            <a:stretch>
              <a:fillRect/>
            </a:stretch>
          </p:blipFill>
          <p:spPr>
            <a:xfrm>
              <a:off x="6131621" y="4281270"/>
              <a:ext cx="2747096" cy="1668010"/>
            </a:xfrm>
            <a:prstGeom prst="rect">
              <a:avLst/>
            </a:prstGeom>
          </p:spPr>
        </p:pic>
        <p:pic>
          <p:nvPicPr>
            <p:cNvPr id="40" name="Imagem 39"/>
            <p:cNvPicPr>
              <a:picLocks noChangeAspect="1"/>
            </p:cNvPicPr>
            <p:nvPr/>
          </p:nvPicPr>
          <p:blipFill>
            <a:blip r:embed="rId14"/>
            <a:stretch>
              <a:fillRect/>
            </a:stretch>
          </p:blipFill>
          <p:spPr>
            <a:xfrm>
              <a:off x="8930692" y="4277612"/>
              <a:ext cx="2747096" cy="1671668"/>
            </a:xfrm>
            <a:prstGeom prst="rect">
              <a:avLst/>
            </a:prstGeom>
          </p:spPr>
        </p:pic>
      </p:grpSp>
      <p:graphicFrame>
        <p:nvGraphicFramePr>
          <p:cNvPr id="41" name="Tabela 40"/>
          <p:cNvGraphicFramePr>
            <a:graphicFrameLocks noGrp="1"/>
          </p:cNvGraphicFramePr>
          <p:nvPr>
            <p:extLst>
              <p:ext uri="{D42A27DB-BD31-4B8C-83A1-F6EECF244321}">
                <p14:modId xmlns:p14="http://schemas.microsoft.com/office/powerpoint/2010/main" val="1434704678"/>
              </p:ext>
            </p:extLst>
          </p:nvPr>
        </p:nvGraphicFramePr>
        <p:xfrm>
          <a:off x="2207568" y="894735"/>
          <a:ext cx="3657600" cy="5650230"/>
        </p:xfrm>
        <a:graphic>
          <a:graphicData uri="http://schemas.openxmlformats.org/drawingml/2006/table">
            <a:tbl>
              <a:tblPr>
                <a:tableStyleId>{5C22544A-7EE6-4342-B048-85BDC9FD1C3A}</a:tableStyleId>
              </a:tblPr>
              <a:tblGrid>
                <a:gridCol w="609600"/>
                <a:gridCol w="609600"/>
                <a:gridCol w="609600"/>
                <a:gridCol w="609600"/>
                <a:gridCol w="609600"/>
                <a:gridCol w="609600"/>
              </a:tblGrid>
              <a:tr h="190500">
                <a:tc rowSpan="2">
                  <a:txBody>
                    <a:bodyPr/>
                    <a:lstStyle/>
                    <a:p>
                      <a:pPr algn="l" fontAlgn="b"/>
                      <a:endParaRPr lang="pt-PT" sz="2400" b="0" i="0" u="none" strike="noStrike" dirty="0">
                        <a:solidFill>
                          <a:schemeClr val="bg1"/>
                        </a:solidFill>
                        <a:effectLst/>
                        <a:latin typeface="Gill Sans MT Condensed" panose="020B050602010402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gridSpan="5">
                  <a:txBody>
                    <a:bodyPr/>
                    <a:lstStyle/>
                    <a:p>
                      <a:pPr algn="ctr" fontAlgn="b"/>
                      <a:r>
                        <a:rPr lang="pt-PT" sz="2800" b="0" i="0" u="none" strike="noStrike" dirty="0" smtClean="0">
                          <a:solidFill>
                            <a:srgbClr val="00B0F0"/>
                          </a:solidFill>
                          <a:effectLst>
                            <a:outerShdw blurRad="38100" dist="38100" dir="2700000" algn="tl">
                              <a:srgbClr val="000000">
                                <a:alpha val="43137"/>
                              </a:srgbClr>
                            </a:outerShdw>
                          </a:effectLst>
                          <a:latin typeface="Gill Sans MT Condensed" panose="020B0506020104020203" pitchFamily="34" charset="0"/>
                        </a:rPr>
                        <a:t>WELL-BEING</a:t>
                      </a:r>
                      <a:endParaRPr lang="pt-PT" sz="2800" b="0" i="0" u="none" strike="noStrike" dirty="0">
                        <a:solidFill>
                          <a:srgbClr val="00B0F0"/>
                        </a:solidFill>
                        <a:effectLst>
                          <a:outerShdw blurRad="38100" dist="38100" dir="2700000" algn="tl">
                            <a:srgbClr val="000000">
                              <a:alpha val="43137"/>
                            </a:srgbClr>
                          </a:outerShdw>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90500">
                <a:tc vMerge="1">
                  <a:txBody>
                    <a:bodyPr/>
                    <a:lstStyle/>
                    <a:p>
                      <a:pPr algn="l" fontAlgn="b"/>
                      <a:endParaRPr lang="pt-PT" sz="2400" b="0" i="0" u="none" strike="noStrike" dirty="0">
                        <a:solidFill>
                          <a:schemeClr val="bg1"/>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c>
                  <a:txBody>
                    <a:bodyPr/>
                    <a:lstStyle/>
                    <a:p>
                      <a:pPr algn="ctr" fontAlgn="b"/>
                      <a:r>
                        <a:rPr lang="pt-PT" sz="2200" u="none" strike="noStrike" dirty="0">
                          <a:solidFill>
                            <a:srgbClr val="FFFFCC"/>
                          </a:solidFill>
                          <a:effectLst/>
                          <a:latin typeface="Gill Sans MT Condensed" panose="020B0506020104020203" pitchFamily="34" charset="0"/>
                        </a:rPr>
                        <a:t>UNP</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OCD</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RPSE</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HPI</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GDPPC</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AT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BE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FI</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a:solidFill>
                            <a:schemeClr val="tx1"/>
                          </a:solidFill>
                          <a:effectLst/>
                          <a:latin typeface="Gill Sans MT Condensed" panose="020B0506020104020203" pitchFamily="34" charset="0"/>
                        </a:rPr>
                        <a:t> </a:t>
                      </a: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FR</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a:solidFill>
                            <a:schemeClr val="tx1"/>
                          </a:solidFill>
                          <a:effectLst/>
                          <a:latin typeface="Gill Sans MT Condensed" panose="020B0506020104020203" pitchFamily="34" charset="0"/>
                        </a:rPr>
                        <a:t> </a:t>
                      </a: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a:solidFill>
                            <a:schemeClr val="tx1"/>
                          </a:solidFill>
                          <a:effectLst/>
                          <a:latin typeface="Gill Sans MT Condensed" panose="020B0506020104020203" pitchFamily="34" charset="0"/>
                        </a:rPr>
                        <a:t> </a:t>
                      </a: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DE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EL</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IE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IT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pt-PT" sz="2600" u="none" strike="noStrike" dirty="0">
                          <a:solidFill>
                            <a:schemeClr val="tx1"/>
                          </a:solidFill>
                          <a:effectLst/>
                          <a:latin typeface="Gill Sans MT Condensed" panose="020B0506020104020203" pitchFamily="34" charset="0"/>
                        </a:rPr>
                        <a:t> </a:t>
                      </a:r>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LU</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NL</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PT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ES</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2" name="Retângulo 41"/>
          <p:cNvSpPr/>
          <p:nvPr/>
        </p:nvSpPr>
        <p:spPr>
          <a:xfrm>
            <a:off x="3296377" y="105999"/>
            <a:ext cx="2151551" cy="584775"/>
          </a:xfrm>
          <a:prstGeom prst="rect">
            <a:avLst/>
          </a:prstGeom>
          <a:ln>
            <a:noFill/>
          </a:ln>
        </p:spPr>
        <p:txBody>
          <a:bodyPr wrap="none">
            <a:spAutoFit/>
          </a:bodyPr>
          <a:lstStyle/>
          <a:p>
            <a:r>
              <a:rPr lang="pt-PT" sz="3200" dirty="0" smtClean="0">
                <a:solidFill>
                  <a:srgbClr val="FFFFCC"/>
                </a:solidFill>
                <a:latin typeface="Gill Sans MT Condensed" panose="020B0506020104020203" pitchFamily="34" charset="0"/>
              </a:rPr>
              <a:t>SECOND REALITY</a:t>
            </a:r>
            <a:endParaRPr lang="pt-PT" sz="3200" dirty="0">
              <a:solidFill>
                <a:srgbClr val="FFFFCC"/>
              </a:solidFill>
              <a:latin typeface="Gill Sans MT Condensed" panose="020B0506020104020203" pitchFamily="34" charset="0"/>
            </a:endParaRPr>
          </a:p>
        </p:txBody>
      </p:sp>
      <p:graphicFrame>
        <p:nvGraphicFramePr>
          <p:cNvPr id="43" name="Tabela 42"/>
          <p:cNvGraphicFramePr>
            <a:graphicFrameLocks noGrp="1"/>
          </p:cNvGraphicFramePr>
          <p:nvPr>
            <p:extLst>
              <p:ext uri="{D42A27DB-BD31-4B8C-83A1-F6EECF244321}">
                <p14:modId xmlns:p14="http://schemas.microsoft.com/office/powerpoint/2010/main" val="1902532927"/>
              </p:ext>
            </p:extLst>
          </p:nvPr>
        </p:nvGraphicFramePr>
        <p:xfrm>
          <a:off x="8207896" y="660797"/>
          <a:ext cx="2640632" cy="5906262"/>
        </p:xfrm>
        <a:graphic>
          <a:graphicData uri="http://schemas.openxmlformats.org/drawingml/2006/table">
            <a:tbl>
              <a:tblPr>
                <a:tableStyleId>{5C22544A-7EE6-4342-B048-85BDC9FD1C3A}</a:tableStyleId>
              </a:tblPr>
              <a:tblGrid>
                <a:gridCol w="609600"/>
                <a:gridCol w="609600"/>
                <a:gridCol w="609600"/>
                <a:gridCol w="811832"/>
              </a:tblGrid>
              <a:tr h="190500">
                <a:tc rowSpan="2">
                  <a:txBody>
                    <a:bodyPr/>
                    <a:lstStyle/>
                    <a:p>
                      <a:pPr algn="l" fontAlgn="b"/>
                      <a:endParaRPr lang="pt-PT" sz="2400" b="0" i="0" u="none" strike="noStrike" dirty="0">
                        <a:solidFill>
                          <a:schemeClr val="bg1"/>
                        </a:solidFill>
                        <a:effectLst/>
                        <a:latin typeface="Gill Sans MT Condensed" panose="020B050602010402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gridSpan="3">
                  <a:txBody>
                    <a:bodyPr/>
                    <a:lstStyle/>
                    <a:p>
                      <a:pPr algn="ctr" fontAlgn="b">
                        <a:lnSpc>
                          <a:spcPct val="80000"/>
                        </a:lnSpc>
                      </a:pPr>
                      <a:r>
                        <a:rPr lang="pt-PT" sz="2800" b="0" i="0" u="none" strike="noStrike" dirty="0" smtClean="0">
                          <a:solidFill>
                            <a:srgbClr val="00B0F0"/>
                          </a:solidFill>
                          <a:effectLst>
                            <a:outerShdw blurRad="38100" dist="38100" dir="2700000" algn="tl">
                              <a:srgbClr val="000000">
                                <a:alpha val="43137"/>
                              </a:srgbClr>
                            </a:outerShdw>
                          </a:effectLst>
                          <a:latin typeface="Gill Sans MT Condensed" panose="020B0506020104020203" pitchFamily="34" charset="0"/>
                        </a:rPr>
                        <a:t>HOUSING ACCESSIBILITY</a:t>
                      </a:r>
                      <a:endParaRPr lang="pt-PT" sz="2800" b="0" i="0" u="none" strike="noStrike" dirty="0">
                        <a:solidFill>
                          <a:srgbClr val="00B0F0"/>
                        </a:solidFill>
                        <a:effectLst>
                          <a:outerShdw blurRad="38100" dist="38100" dir="2700000" algn="tl">
                            <a:srgbClr val="000000">
                              <a:alpha val="43137"/>
                            </a:srgbClr>
                          </a:outerShdw>
                        </a:effectLst>
                        <a:latin typeface="Gill Sans MT Condensed" panose="020B050602010402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hMerge="1">
                  <a:txBody>
                    <a:bodyPr/>
                    <a:lstStyle/>
                    <a:p>
                      <a:pPr algn="ctr" fontAlgn="b"/>
                      <a:endParaRPr lang="pt-PT" sz="2400" b="1" i="0" u="none" strike="noStrike" dirty="0">
                        <a:solidFill>
                          <a:srgbClr val="FFFFCC"/>
                        </a:solidFill>
                        <a:effectLst/>
                        <a:latin typeface="Gill Sans MT Condensed" panose="020B0506020104020203"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r>
              <a:tr h="190500">
                <a:tc vMerge="1">
                  <a:txBody>
                    <a:bodyPr/>
                    <a:lstStyle/>
                    <a:p>
                      <a:pPr algn="l" fontAlgn="b"/>
                      <a:endParaRPr lang="pt-PT" sz="2400" b="0" i="0" u="none" strike="noStrike" dirty="0">
                        <a:solidFill>
                          <a:schemeClr val="bg1"/>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c>
                  <a:txBody>
                    <a:bodyPr/>
                    <a:lstStyle/>
                    <a:p>
                      <a:pPr algn="ctr" fontAlgn="b"/>
                      <a:r>
                        <a:rPr lang="pt-PT" sz="2200" u="none" strike="noStrike" dirty="0">
                          <a:solidFill>
                            <a:srgbClr val="FFFFCC"/>
                          </a:solidFill>
                          <a:effectLst/>
                          <a:latin typeface="Gill Sans MT Condensed" panose="020B0506020104020203" pitchFamily="34" charset="0"/>
                        </a:rPr>
                        <a:t>OBD</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SHCI</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PT" sz="2200" u="none" strike="noStrike" dirty="0">
                          <a:solidFill>
                            <a:srgbClr val="FFFFCC"/>
                          </a:solidFill>
                          <a:effectLst/>
                          <a:latin typeface="Gill Sans MT Condensed" panose="020B0506020104020203" pitchFamily="34" charset="0"/>
                        </a:rPr>
                        <a:t>HWEGFI</a:t>
                      </a:r>
                      <a:endParaRPr lang="pt-PT" sz="2200" b="1" i="0" u="none" strike="noStrike" dirty="0">
                        <a:solidFill>
                          <a:srgbClr val="FFFFCC"/>
                        </a:solidFill>
                        <a:effectLst/>
                        <a:latin typeface="Gill Sans MT Condensed" panose="020B0506020104020203"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AT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a:solidFill>
                            <a:schemeClr val="tx1"/>
                          </a:solidFill>
                          <a:effectLst/>
                          <a:latin typeface="Gill Sans MT Condensed" panose="020B0506020104020203" pitchFamily="34" charset="0"/>
                        </a:rPr>
                        <a:t> </a:t>
                      </a: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BE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FI</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FR</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DE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EL</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IE</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IT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LU</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NL</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1"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PT</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r>
                        <a:rPr lang="pt-PT" sz="2600" u="none" strike="noStrike" dirty="0">
                          <a:solidFill>
                            <a:schemeClr val="tx1"/>
                          </a:solidFill>
                          <a:effectLst/>
                          <a:latin typeface="Gill Sans MT Condensed" panose="020B0506020104020203" pitchFamily="34" charset="0"/>
                        </a:rPr>
                        <a:t> </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600" u="none" strike="noStrike" dirty="0" smtClean="0">
                          <a:solidFill>
                            <a:schemeClr val="tx1"/>
                          </a:solidFill>
                          <a:effectLst/>
                          <a:latin typeface="Gill Sans MT Condensed" panose="020B0506020104020203" pitchFamily="34" charset="0"/>
                        </a:rPr>
                        <a:t>≈</a:t>
                      </a:r>
                      <a:endParaRPr lang="pt-PT" sz="2600" b="0"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pt-PT" sz="2200" u="none" strike="noStrike" dirty="0">
                          <a:solidFill>
                            <a:schemeClr val="bg1"/>
                          </a:solidFill>
                          <a:effectLst/>
                          <a:latin typeface="Gill Sans MT Condensed" panose="020B0506020104020203" pitchFamily="34" charset="0"/>
                        </a:rPr>
                        <a:t>ES</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2600" u="none" strike="noStrike" dirty="0" smtClean="0">
                          <a:solidFill>
                            <a:schemeClr val="tx1"/>
                          </a:solidFill>
                          <a:effectLst/>
                          <a:latin typeface="Gill Sans MT Condensed" panose="020B0506020104020203" pitchFamily="34" charset="0"/>
                        </a:rPr>
                        <a:t>≈</a:t>
                      </a:r>
                      <a:endParaRPr lang="pt-PT" sz="2600" b="0" i="0" u="none" strike="noStrike" dirty="0" smtClean="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4" name="Retângulo 43"/>
          <p:cNvSpPr/>
          <p:nvPr/>
        </p:nvSpPr>
        <p:spPr>
          <a:xfrm>
            <a:off x="8839771" y="116632"/>
            <a:ext cx="1936749" cy="584775"/>
          </a:xfrm>
          <a:prstGeom prst="rect">
            <a:avLst/>
          </a:prstGeom>
          <a:ln>
            <a:noFill/>
          </a:ln>
        </p:spPr>
        <p:txBody>
          <a:bodyPr wrap="none">
            <a:spAutoFit/>
          </a:bodyPr>
          <a:lstStyle/>
          <a:p>
            <a:r>
              <a:rPr lang="pt-PT" sz="3200" dirty="0" smtClean="0">
                <a:solidFill>
                  <a:srgbClr val="FFFFCC"/>
                </a:solidFill>
                <a:latin typeface="Gill Sans MT Condensed" panose="020B0506020104020203" pitchFamily="34" charset="0"/>
              </a:rPr>
              <a:t>THIRD REALITY</a:t>
            </a:r>
            <a:endParaRPr lang="pt-PT" sz="3200" dirty="0">
              <a:solidFill>
                <a:srgbClr val="FFFFCC"/>
              </a:solidFill>
              <a:latin typeface="Gill Sans MT Condensed" panose="020B0506020104020203" pitchFamily="34" charset="0"/>
            </a:endParaRPr>
          </a:p>
        </p:txBody>
      </p:sp>
      <p:grpSp>
        <p:nvGrpSpPr>
          <p:cNvPr id="45" name="Grupo 44"/>
          <p:cNvGrpSpPr/>
          <p:nvPr/>
        </p:nvGrpSpPr>
        <p:grpSpPr>
          <a:xfrm>
            <a:off x="6168008" y="1698385"/>
            <a:ext cx="4900327" cy="4896496"/>
            <a:chOff x="6168008" y="1698385"/>
            <a:chExt cx="4900327" cy="4896496"/>
          </a:xfrm>
        </p:grpSpPr>
        <p:grpSp>
          <p:nvGrpSpPr>
            <p:cNvPr id="46" name="Grupo 45"/>
            <p:cNvGrpSpPr/>
            <p:nvPr/>
          </p:nvGrpSpPr>
          <p:grpSpPr>
            <a:xfrm>
              <a:off x="7968208" y="1698385"/>
              <a:ext cx="3097371" cy="4504605"/>
              <a:chOff x="7968208" y="1762183"/>
              <a:chExt cx="3097371" cy="4504605"/>
            </a:xfrm>
          </p:grpSpPr>
          <p:grpSp>
            <p:nvGrpSpPr>
              <p:cNvPr id="56" name="Grupo 55"/>
              <p:cNvGrpSpPr/>
              <p:nvPr/>
            </p:nvGrpSpPr>
            <p:grpSpPr>
              <a:xfrm>
                <a:off x="7968208" y="1762183"/>
                <a:ext cx="3096000" cy="4504605"/>
                <a:chOff x="7968208" y="1762183"/>
                <a:chExt cx="3096000" cy="4504605"/>
              </a:xfrm>
            </p:grpSpPr>
            <p:sp>
              <p:nvSpPr>
                <p:cNvPr id="58" name="Retângulo 57"/>
                <p:cNvSpPr/>
                <p:nvPr/>
              </p:nvSpPr>
              <p:spPr>
                <a:xfrm>
                  <a:off x="7968208" y="5834788"/>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Retângulo 58"/>
                <p:cNvSpPr/>
                <p:nvPr/>
              </p:nvSpPr>
              <p:spPr>
                <a:xfrm>
                  <a:off x="7968208" y="1762183"/>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0" name="Retângulo 59"/>
                <p:cNvSpPr/>
                <p:nvPr/>
              </p:nvSpPr>
              <p:spPr>
                <a:xfrm>
                  <a:off x="7968208" y="2583795"/>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1" name="Retângulo 60"/>
                <p:cNvSpPr/>
                <p:nvPr/>
              </p:nvSpPr>
              <p:spPr>
                <a:xfrm>
                  <a:off x="7968208" y="2997000"/>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2" name="Retângulo 61"/>
                <p:cNvSpPr/>
                <p:nvPr/>
              </p:nvSpPr>
              <p:spPr>
                <a:xfrm>
                  <a:off x="7968208" y="4210503"/>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57" name="Retângulo 56"/>
              <p:cNvSpPr/>
              <p:nvPr/>
            </p:nvSpPr>
            <p:spPr>
              <a:xfrm>
                <a:off x="7969579" y="5023857"/>
                <a:ext cx="30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47" name="Grupo 46"/>
            <p:cNvGrpSpPr/>
            <p:nvPr/>
          </p:nvGrpSpPr>
          <p:grpSpPr>
            <a:xfrm>
              <a:off x="7968208" y="2119800"/>
              <a:ext cx="3100127" cy="4475081"/>
              <a:chOff x="7968208" y="2183598"/>
              <a:chExt cx="3100127" cy="4475081"/>
            </a:xfrm>
          </p:grpSpPr>
          <p:sp>
            <p:nvSpPr>
              <p:cNvPr id="53" name="Retângulo 52"/>
              <p:cNvSpPr/>
              <p:nvPr/>
            </p:nvSpPr>
            <p:spPr>
              <a:xfrm>
                <a:off x="7972335" y="4610603"/>
                <a:ext cx="3096000" cy="432000"/>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tângulo 53"/>
              <p:cNvSpPr/>
              <p:nvPr/>
            </p:nvSpPr>
            <p:spPr>
              <a:xfrm>
                <a:off x="7972335" y="6226679"/>
                <a:ext cx="3096000" cy="432000"/>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Retângulo 54"/>
              <p:cNvSpPr/>
              <p:nvPr/>
            </p:nvSpPr>
            <p:spPr>
              <a:xfrm>
                <a:off x="7968208" y="2183598"/>
                <a:ext cx="3096000" cy="432000"/>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48" name="Grupo 47"/>
            <p:cNvGrpSpPr/>
            <p:nvPr/>
          </p:nvGrpSpPr>
          <p:grpSpPr>
            <a:xfrm>
              <a:off x="7968208" y="3325093"/>
              <a:ext cx="3096000" cy="2467115"/>
              <a:chOff x="7968208" y="3388891"/>
              <a:chExt cx="3096000" cy="2467115"/>
            </a:xfrm>
          </p:grpSpPr>
          <p:sp>
            <p:nvSpPr>
              <p:cNvPr id="50" name="Retângulo 49"/>
              <p:cNvSpPr/>
              <p:nvPr/>
            </p:nvSpPr>
            <p:spPr>
              <a:xfrm>
                <a:off x="7968208" y="3388891"/>
                <a:ext cx="3096000" cy="432000"/>
              </a:xfrm>
              <a:prstGeom prst="rect">
                <a:avLst/>
              </a:prstGeom>
              <a:solidFill>
                <a:srgbClr val="00B05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1" name="Retângulo 50"/>
              <p:cNvSpPr/>
              <p:nvPr/>
            </p:nvSpPr>
            <p:spPr>
              <a:xfrm>
                <a:off x="7968208" y="3810306"/>
                <a:ext cx="3096000" cy="432000"/>
              </a:xfrm>
              <a:prstGeom prst="rect">
                <a:avLst/>
              </a:prstGeom>
              <a:solidFill>
                <a:srgbClr val="00B05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Retângulo 51"/>
              <p:cNvSpPr/>
              <p:nvPr/>
            </p:nvSpPr>
            <p:spPr>
              <a:xfrm>
                <a:off x="7968208" y="5424006"/>
                <a:ext cx="3096000" cy="432000"/>
              </a:xfrm>
              <a:prstGeom prst="rect">
                <a:avLst/>
              </a:prstGeom>
              <a:solidFill>
                <a:srgbClr val="00B05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9" name="Retângulo 48"/>
            <p:cNvSpPr/>
            <p:nvPr/>
          </p:nvSpPr>
          <p:spPr>
            <a:xfrm>
              <a:off x="6168008" y="1730933"/>
              <a:ext cx="1656184" cy="3416320"/>
            </a:xfrm>
            <a:prstGeom prst="rect">
              <a:avLst/>
            </a:prstGeom>
            <a:ln>
              <a:noFill/>
            </a:ln>
          </p:spPr>
          <p:txBody>
            <a:bodyPr wrap="square">
              <a:spAutoFit/>
            </a:bodyPr>
            <a:lstStyle/>
            <a:p>
              <a:pPr algn="ctr">
                <a:lnSpc>
                  <a:spcPct val="90000"/>
                </a:lnSpc>
              </a:pPr>
              <a:r>
                <a:rPr lang="en-US" sz="2400" dirty="0" smtClean="0">
                  <a:solidFill>
                    <a:srgbClr val="FFFFCC"/>
                  </a:solidFill>
                  <a:latin typeface="Gill Sans MT Condensed" panose="020B0506020104020203" pitchFamily="34" charset="0"/>
                </a:rPr>
                <a:t>In the Housing Accessibility it is possible to identify three different profiles, classifying the total of the countries under analysis</a:t>
              </a:r>
              <a:endParaRPr lang="pt-PT" sz="2400" dirty="0">
                <a:solidFill>
                  <a:srgbClr val="FFFFCC"/>
                </a:solidFill>
                <a:latin typeface="Gill Sans MT Condensed" panose="020B0506020104020203" pitchFamily="34" charset="0"/>
              </a:endParaRPr>
            </a:p>
          </p:txBody>
        </p:sp>
      </p:grpSp>
      <p:grpSp>
        <p:nvGrpSpPr>
          <p:cNvPr id="63" name="Grupo 62"/>
          <p:cNvGrpSpPr/>
          <p:nvPr/>
        </p:nvGrpSpPr>
        <p:grpSpPr>
          <a:xfrm>
            <a:off x="191344" y="1668864"/>
            <a:ext cx="5857575" cy="4480961"/>
            <a:chOff x="191344" y="1668864"/>
            <a:chExt cx="5857575" cy="4480961"/>
          </a:xfrm>
        </p:grpSpPr>
        <p:grpSp>
          <p:nvGrpSpPr>
            <p:cNvPr id="64" name="Grupo 63"/>
            <p:cNvGrpSpPr/>
            <p:nvPr/>
          </p:nvGrpSpPr>
          <p:grpSpPr>
            <a:xfrm>
              <a:off x="2051190" y="2466688"/>
              <a:ext cx="3997729" cy="3261722"/>
              <a:chOff x="2051190" y="2604917"/>
              <a:chExt cx="3997729" cy="3261722"/>
            </a:xfrm>
          </p:grpSpPr>
          <p:sp>
            <p:nvSpPr>
              <p:cNvPr id="72" name="Retângulo 71"/>
              <p:cNvSpPr/>
              <p:nvPr/>
            </p:nvSpPr>
            <p:spPr>
              <a:xfrm>
                <a:off x="2051190" y="2604917"/>
                <a:ext cx="39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3" name="Retângulo 72"/>
              <p:cNvSpPr/>
              <p:nvPr/>
            </p:nvSpPr>
            <p:spPr>
              <a:xfrm>
                <a:off x="2052919" y="5434639"/>
                <a:ext cx="39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4" name="Retângulo 73"/>
              <p:cNvSpPr/>
              <p:nvPr/>
            </p:nvSpPr>
            <p:spPr>
              <a:xfrm>
                <a:off x="2052919" y="3012509"/>
                <a:ext cx="3996000" cy="432000"/>
              </a:xfrm>
              <a:prstGeom prst="rect">
                <a:avLst/>
              </a:prstGeom>
              <a:solidFill>
                <a:srgbClr val="00B0F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65" name="Grupo 64"/>
            <p:cNvGrpSpPr/>
            <p:nvPr/>
          </p:nvGrpSpPr>
          <p:grpSpPr>
            <a:xfrm>
              <a:off x="2051190" y="2055954"/>
              <a:ext cx="3997729" cy="1645599"/>
              <a:chOff x="2051190" y="2194183"/>
              <a:chExt cx="3997729" cy="1645599"/>
            </a:xfrm>
          </p:grpSpPr>
          <p:sp>
            <p:nvSpPr>
              <p:cNvPr id="70" name="Retângulo 69"/>
              <p:cNvSpPr/>
              <p:nvPr/>
            </p:nvSpPr>
            <p:spPr>
              <a:xfrm>
                <a:off x="2051190" y="2194183"/>
                <a:ext cx="3996000" cy="432000"/>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1" name="Retângulo 70"/>
              <p:cNvSpPr/>
              <p:nvPr/>
            </p:nvSpPr>
            <p:spPr>
              <a:xfrm>
                <a:off x="2052919" y="3407782"/>
                <a:ext cx="3996000" cy="432000"/>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66" name="Grupo 65"/>
            <p:cNvGrpSpPr/>
            <p:nvPr/>
          </p:nvGrpSpPr>
          <p:grpSpPr>
            <a:xfrm>
              <a:off x="2052919" y="3690968"/>
              <a:ext cx="3996000" cy="2458857"/>
              <a:chOff x="2052919" y="3829197"/>
              <a:chExt cx="3996000" cy="2458857"/>
            </a:xfrm>
          </p:grpSpPr>
          <p:sp>
            <p:nvSpPr>
              <p:cNvPr id="68" name="Retângulo 67"/>
              <p:cNvSpPr/>
              <p:nvPr/>
            </p:nvSpPr>
            <p:spPr>
              <a:xfrm>
                <a:off x="2052919" y="3829197"/>
                <a:ext cx="3996000" cy="432000"/>
              </a:xfrm>
              <a:prstGeom prst="rect">
                <a:avLst/>
              </a:prstGeom>
              <a:solidFill>
                <a:srgbClr val="00B05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9" name="Retângulo 68"/>
              <p:cNvSpPr/>
              <p:nvPr/>
            </p:nvSpPr>
            <p:spPr>
              <a:xfrm>
                <a:off x="2052919" y="5856054"/>
                <a:ext cx="3996000" cy="432000"/>
              </a:xfrm>
              <a:prstGeom prst="rect">
                <a:avLst/>
              </a:prstGeom>
              <a:solidFill>
                <a:srgbClr val="00B05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67" name="Retângulo 66"/>
            <p:cNvSpPr/>
            <p:nvPr/>
          </p:nvSpPr>
          <p:spPr>
            <a:xfrm>
              <a:off x="191344" y="1668864"/>
              <a:ext cx="1656184" cy="3416320"/>
            </a:xfrm>
            <a:prstGeom prst="rect">
              <a:avLst/>
            </a:prstGeom>
            <a:ln>
              <a:noFill/>
            </a:ln>
          </p:spPr>
          <p:txBody>
            <a:bodyPr wrap="square">
              <a:spAutoFit/>
            </a:bodyPr>
            <a:lstStyle/>
            <a:p>
              <a:pPr algn="ctr">
                <a:lnSpc>
                  <a:spcPct val="90000"/>
                </a:lnSpc>
              </a:pPr>
              <a:r>
                <a:rPr lang="en-US" sz="2400" dirty="0">
                  <a:solidFill>
                    <a:srgbClr val="FFFFCC"/>
                  </a:solidFill>
                  <a:latin typeface="Gill Sans MT Condensed" panose="020B0506020104020203" pitchFamily="34" charset="0"/>
                </a:rPr>
                <a:t>In the </a:t>
              </a:r>
              <a:r>
                <a:rPr lang="en-US" sz="2400" dirty="0" smtClean="0">
                  <a:solidFill>
                    <a:srgbClr val="FFFFCC"/>
                  </a:solidFill>
                  <a:latin typeface="Gill Sans MT Condensed" panose="020B0506020104020203" pitchFamily="34" charset="0"/>
                </a:rPr>
                <a:t>Well Being it </a:t>
              </a:r>
              <a:r>
                <a:rPr lang="en-US" sz="2400" dirty="0">
                  <a:solidFill>
                    <a:srgbClr val="FFFFCC"/>
                  </a:solidFill>
                  <a:latin typeface="Gill Sans MT Condensed" panose="020B0506020104020203" pitchFamily="34" charset="0"/>
                </a:rPr>
                <a:t>is possible to identify three different </a:t>
              </a:r>
              <a:r>
                <a:rPr lang="en-US" sz="2400" dirty="0" smtClean="0">
                  <a:solidFill>
                    <a:srgbClr val="FFFFCC"/>
                  </a:solidFill>
                  <a:latin typeface="Gill Sans MT Condensed" panose="020B0506020104020203" pitchFamily="34" charset="0"/>
                </a:rPr>
                <a:t>profiles, classifying only 7 of the 12 countries under analysis</a:t>
              </a:r>
              <a:endParaRPr lang="pt-PT" sz="2400" dirty="0">
                <a:solidFill>
                  <a:srgbClr val="FFFFCC"/>
                </a:solidFill>
                <a:latin typeface="Gill Sans MT Condensed" panose="020B0506020104020203" pitchFamily="34" charset="0"/>
              </a:endParaRPr>
            </a:p>
          </p:txBody>
        </p:sp>
      </p:grpSp>
    </p:spTree>
    <p:extLst>
      <p:ext uri="{BB962C8B-B14F-4D97-AF65-F5344CB8AC3E}">
        <p14:creationId xmlns:p14="http://schemas.microsoft.com/office/powerpoint/2010/main" val="23782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up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9"/>
                                        </p:tgtEl>
                                        <p:attrNameLst>
                                          <p:attrName>ppt_x</p:attrName>
                                        </p:attrNameLst>
                                      </p:cBhvr>
                                      <p:tavLst>
                                        <p:tav tm="0">
                                          <p:val>
                                            <p:strVal val="ppt_x"/>
                                          </p:val>
                                        </p:tav>
                                        <p:tav tm="100000">
                                          <p:val>
                                            <p:strVal val="ppt_x"/>
                                          </p:val>
                                        </p:tav>
                                      </p:tavLst>
                                    </p:anim>
                                    <p:anim calcmode="lin" valueType="num">
                                      <p:cBhvr additive="base">
                                        <p:cTn id="51" dur="500"/>
                                        <p:tgtEl>
                                          <p:spTgt spid="9"/>
                                        </p:tgtEl>
                                        <p:attrNameLst>
                                          <p:attrName>ppt_y</p:attrName>
                                        </p:attrNameLst>
                                      </p:cBhvr>
                                      <p:tavLst>
                                        <p:tav tm="0">
                                          <p:val>
                                            <p:strVal val="ppt_y"/>
                                          </p:val>
                                        </p:tav>
                                        <p:tav tm="100000">
                                          <p:val>
                                            <p:strVal val="1+ppt_h/2"/>
                                          </p:val>
                                        </p:tav>
                                      </p:tavLst>
                                    </p:anim>
                                    <p:set>
                                      <p:cBhvr>
                                        <p:cTn id="52" dur="1" fill="hold">
                                          <p:stCondLst>
                                            <p:cond delay="499"/>
                                          </p:stCondLst>
                                        </p:cTn>
                                        <p:tgtEl>
                                          <p:spTgt spid="9"/>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ppt_x"/>
                                          </p:val>
                                        </p:tav>
                                      </p:tavLst>
                                    </p:anim>
                                    <p:anim calcmode="lin" valueType="num">
                                      <p:cBhvr additive="base">
                                        <p:cTn id="55" dur="500"/>
                                        <p:tgtEl>
                                          <p:spTgt spid="8"/>
                                        </p:tgtEl>
                                        <p:attrNameLst>
                                          <p:attrName>ppt_y</p:attrName>
                                        </p:attrNameLst>
                                      </p:cBhvr>
                                      <p:tavLst>
                                        <p:tav tm="0">
                                          <p:val>
                                            <p:strVal val="ppt_y"/>
                                          </p:val>
                                        </p:tav>
                                        <p:tav tm="100000">
                                          <p:val>
                                            <p:strVal val="1+ppt_h/2"/>
                                          </p:val>
                                        </p:tav>
                                      </p:tavLst>
                                    </p:anim>
                                    <p:set>
                                      <p:cBhvr>
                                        <p:cTn id="56" dur="1" fill="hold">
                                          <p:stCondLst>
                                            <p:cond delay="499"/>
                                          </p:stCondLst>
                                        </p:cTn>
                                        <p:tgtEl>
                                          <p:spTgt spid="8"/>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4"/>
                                        </p:tgtEl>
                                        <p:attrNameLst>
                                          <p:attrName>ppt_x</p:attrName>
                                        </p:attrNameLst>
                                      </p:cBhvr>
                                      <p:tavLst>
                                        <p:tav tm="0">
                                          <p:val>
                                            <p:strVal val="ppt_x"/>
                                          </p:val>
                                        </p:tav>
                                        <p:tav tm="100000">
                                          <p:val>
                                            <p:strVal val="ppt_x"/>
                                          </p:val>
                                        </p:tav>
                                      </p:tavLst>
                                    </p:anim>
                                    <p:anim calcmode="lin" valueType="num">
                                      <p:cBhvr additive="base">
                                        <p:cTn id="59" dur="500"/>
                                        <p:tgtEl>
                                          <p:spTgt spid="14"/>
                                        </p:tgtEl>
                                        <p:attrNameLst>
                                          <p:attrName>ppt_y</p:attrName>
                                        </p:attrNameLst>
                                      </p:cBhvr>
                                      <p:tavLst>
                                        <p:tav tm="0">
                                          <p:val>
                                            <p:strVal val="ppt_y"/>
                                          </p:val>
                                        </p:tav>
                                        <p:tav tm="100000">
                                          <p:val>
                                            <p:strVal val="1+ppt_h/2"/>
                                          </p:val>
                                        </p:tav>
                                      </p:tavLst>
                                    </p:anim>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1000" fill="hold"/>
                                        <p:tgtEl>
                                          <p:spTgt spid="28"/>
                                        </p:tgtEl>
                                        <p:attrNameLst>
                                          <p:attrName>ppt_w</p:attrName>
                                        </p:attrNameLst>
                                      </p:cBhvr>
                                      <p:tavLst>
                                        <p:tav tm="0">
                                          <p:val>
                                            <p:fltVal val="0"/>
                                          </p:val>
                                        </p:tav>
                                        <p:tav tm="100000">
                                          <p:val>
                                            <p:strVal val="#ppt_w"/>
                                          </p:val>
                                        </p:tav>
                                      </p:tavLst>
                                    </p:anim>
                                    <p:anim calcmode="lin" valueType="num">
                                      <p:cBhvr>
                                        <p:cTn id="66" dur="1000" fill="hold"/>
                                        <p:tgtEl>
                                          <p:spTgt spid="28"/>
                                        </p:tgtEl>
                                        <p:attrNameLst>
                                          <p:attrName>ppt_h</p:attrName>
                                        </p:attrNameLst>
                                      </p:cBhvr>
                                      <p:tavLst>
                                        <p:tav tm="0">
                                          <p:val>
                                            <p:fltVal val="0"/>
                                          </p:val>
                                        </p:tav>
                                        <p:tav tm="100000">
                                          <p:val>
                                            <p:strVal val="#ppt_h"/>
                                          </p:val>
                                        </p:tav>
                                      </p:tavLst>
                                    </p:anim>
                                    <p:anim calcmode="lin" valueType="num">
                                      <p:cBhvr>
                                        <p:cTn id="67" dur="1000" fill="hold"/>
                                        <p:tgtEl>
                                          <p:spTgt spid="28"/>
                                        </p:tgtEl>
                                        <p:attrNameLst>
                                          <p:attrName>style.rotation</p:attrName>
                                        </p:attrNameLst>
                                      </p:cBhvr>
                                      <p:tavLst>
                                        <p:tav tm="0">
                                          <p:val>
                                            <p:fltVal val="90"/>
                                          </p:val>
                                        </p:tav>
                                        <p:tav tm="100000">
                                          <p:val>
                                            <p:fltVal val="0"/>
                                          </p:val>
                                        </p:tav>
                                      </p:tavLst>
                                    </p:anim>
                                    <p:animEffect transition="in" filter="fade">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28"/>
                                        </p:tgtEl>
                                        <p:attrNameLst>
                                          <p:attrName>ppt_x</p:attrName>
                                        </p:attrNameLst>
                                      </p:cBhvr>
                                      <p:tavLst>
                                        <p:tav tm="0">
                                          <p:val>
                                            <p:strVal val="ppt_x"/>
                                          </p:val>
                                        </p:tav>
                                        <p:tav tm="100000">
                                          <p:val>
                                            <p:strVal val="ppt_x"/>
                                          </p:val>
                                        </p:tav>
                                      </p:tavLst>
                                    </p:anim>
                                    <p:anim calcmode="lin" valueType="num">
                                      <p:cBhvr additive="base">
                                        <p:cTn id="73" dur="500"/>
                                        <p:tgtEl>
                                          <p:spTgt spid="28"/>
                                        </p:tgtEl>
                                        <p:attrNameLst>
                                          <p:attrName>ppt_y</p:attrName>
                                        </p:attrNameLst>
                                      </p:cBhvr>
                                      <p:tavLst>
                                        <p:tav tm="0">
                                          <p:val>
                                            <p:strVal val="ppt_y"/>
                                          </p:val>
                                        </p:tav>
                                        <p:tav tm="100000">
                                          <p:val>
                                            <p:strVal val="1+ppt_h/2"/>
                                          </p:val>
                                        </p:tav>
                                      </p:tavLst>
                                    </p:anim>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53" presetClass="entr" presetSubtype="16"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6" fill="hold"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strips(downRight)">
                                      <p:cBhvr>
                                        <p:cTn id="91" dur="500"/>
                                        <p:tgtEl>
                                          <p:spTgt spid="6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par>
                                <p:cTn id="99" presetID="53" presetClass="entr" presetSubtype="16"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6"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strips(downRight)">
                                      <p:cBhvr>
                                        <p:cTn id="10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Graphic spid="8" grpId="0">
        <p:bldAsOne/>
      </p:bldGraphic>
      <p:bldGraphic spid="8" grpId="1">
        <p:bldAsOne/>
      </p:bldGraphic>
      <p:bldP spid="9" grpId="0"/>
      <p:bldP spid="9" grpId="1"/>
      <p:bldP spid="10" grpId="0"/>
      <p:bldP spid="10" grpId="1"/>
      <p:bldP spid="4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950507510"/>
              </p:ext>
            </p:extLst>
          </p:nvPr>
        </p:nvGraphicFramePr>
        <p:xfrm>
          <a:off x="605946" y="1395492"/>
          <a:ext cx="3384917" cy="4660955"/>
        </p:xfrm>
        <a:graphic>
          <a:graphicData uri="http://schemas.openxmlformats.org/drawingml/2006/table">
            <a:tbl>
              <a:tblPr>
                <a:tableStyleId>{5C22544A-7EE6-4342-B048-85BDC9FD1C3A}</a:tableStyleId>
              </a:tblPr>
              <a:tblGrid>
                <a:gridCol w="792629"/>
                <a:gridCol w="648072"/>
                <a:gridCol w="1944216"/>
              </a:tblGrid>
              <a:tr h="440024">
                <a:tc rowSpan="6">
                  <a:txBody>
                    <a:bodyPr/>
                    <a:lstStyle/>
                    <a:p>
                      <a:pPr algn="ctr" fontAlgn="ctr"/>
                      <a:r>
                        <a:rPr lang="pt-PT" sz="2400" u="none" strike="noStrike" dirty="0">
                          <a:solidFill>
                            <a:schemeClr val="bg1"/>
                          </a:solidFill>
                          <a:effectLst/>
                          <a:latin typeface="Gill Sans MT Condensed" panose="020B0506020104020203" pitchFamily="34" charset="0"/>
                        </a:rPr>
                        <a:t>Axis1 </a:t>
                      </a:r>
                      <a:r>
                        <a:rPr lang="pt-PT" sz="2400" u="none" strike="noStrike" dirty="0">
                          <a:solidFill>
                            <a:srgbClr val="FFFFCC"/>
                          </a:solidFill>
                          <a:effectLst/>
                          <a:latin typeface="Gill Sans MT Condensed" panose="020B0506020104020203" pitchFamily="34" charset="0"/>
                        </a:rPr>
                        <a:t>(65%)</a:t>
                      </a:r>
                      <a:endParaRPr lang="pt-PT" sz="24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ctr"/>
                      <a:r>
                        <a:rPr lang="pt-PT" sz="1800" u="none" strike="noStrike" dirty="0">
                          <a:solidFill>
                            <a:srgbClr val="FFFFCC"/>
                          </a:solidFill>
                          <a:effectLst/>
                          <a:latin typeface="Gill Sans MT Condensed" panose="020B0506020104020203" pitchFamily="34" charset="0"/>
                        </a:rPr>
                        <a:t>RPSE</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en-US" sz="1800" u="none" strike="noStrike" dirty="0" smtClean="0">
                          <a:solidFill>
                            <a:srgbClr val="FFFFCC"/>
                          </a:solidFill>
                          <a:effectLst/>
                          <a:latin typeface="Gill Sans MT Condensed" panose="020B0506020104020203" pitchFamily="34" charset="0"/>
                        </a:rPr>
                        <a:t> Population </a:t>
                      </a:r>
                      <a:r>
                        <a:rPr lang="en-US" sz="1800" u="none" strike="noStrike" dirty="0">
                          <a:solidFill>
                            <a:srgbClr val="FFFFCC"/>
                          </a:solidFill>
                          <a:effectLst/>
                          <a:latin typeface="Gill Sans MT Condensed" panose="020B0506020104020203" pitchFamily="34" charset="0"/>
                        </a:rPr>
                        <a:t>at risk of poverty (%)</a:t>
                      </a:r>
                      <a:endParaRPr lang="en-US"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r>
              <a:tr h="440024">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UNP</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pt-PT" sz="1800" u="none" strike="noStrike" dirty="0" smtClean="0">
                          <a:solidFill>
                            <a:srgbClr val="FFFFCC"/>
                          </a:solidFill>
                          <a:effectLst/>
                          <a:latin typeface="Gill Sans MT Condensed" panose="020B0506020104020203" pitchFamily="34" charset="0"/>
                        </a:rPr>
                        <a:t> Unemployment </a:t>
                      </a:r>
                      <a:r>
                        <a:rPr lang="pt-PT" sz="1800" u="none" strike="noStrike" dirty="0">
                          <a:solidFill>
                            <a:srgbClr val="FFFFCC"/>
                          </a:solidFill>
                          <a:effectLst/>
                          <a:latin typeface="Gill Sans MT Condensed" panose="020B0506020104020203" pitchFamily="34" charset="0"/>
                        </a:rPr>
                        <a:t>rate - annual average </a:t>
                      </a:r>
                      <a:r>
                        <a:rPr lang="pt-PT" sz="1800" u="none" strike="noStrike" dirty="0" smtClean="0">
                          <a:solidFill>
                            <a:srgbClr val="FFFFCC"/>
                          </a:solidFill>
                          <a:effectLst/>
                          <a:latin typeface="Gill Sans MT Condensed" panose="020B0506020104020203" pitchFamily="34" charset="0"/>
                        </a:rPr>
                        <a:t> (%)</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r>
              <a:tr h="440024">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OCD</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pt-PT" sz="1800" u="none" strike="noStrike" dirty="0" smtClean="0">
                          <a:solidFill>
                            <a:srgbClr val="FFFFCC"/>
                          </a:solidFill>
                          <a:effectLst/>
                          <a:latin typeface="Gill Sans MT Condensed" panose="020B0506020104020203" pitchFamily="34" charset="0"/>
                        </a:rPr>
                        <a:t> Housing </a:t>
                      </a:r>
                      <a:r>
                        <a:rPr lang="pt-PT" sz="1800" u="none" strike="noStrike" dirty="0">
                          <a:solidFill>
                            <a:srgbClr val="FFFFCC"/>
                          </a:solidFill>
                          <a:effectLst/>
                          <a:latin typeface="Gill Sans MT Condensed" panose="020B0506020104020203" pitchFamily="34" charset="0"/>
                        </a:rPr>
                        <a:t>overcrowding rate</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r>
              <a:tr h="296343">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HPI</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pt-PT" sz="1800" u="none" strike="noStrike" dirty="0" smtClean="0">
                          <a:solidFill>
                            <a:srgbClr val="FFFFCC"/>
                          </a:solidFill>
                          <a:effectLst/>
                          <a:latin typeface="Gill Sans MT Condensed" panose="020B0506020104020203" pitchFamily="34" charset="0"/>
                        </a:rPr>
                        <a:t> House </a:t>
                      </a:r>
                      <a:r>
                        <a:rPr lang="pt-PT" sz="1800" u="none" strike="noStrike" dirty="0">
                          <a:solidFill>
                            <a:srgbClr val="FFFFCC"/>
                          </a:solidFill>
                          <a:effectLst/>
                          <a:latin typeface="Gill Sans MT Condensed" panose="020B0506020104020203" pitchFamily="34" charset="0"/>
                        </a:rPr>
                        <a:t>prices </a:t>
                      </a:r>
                      <a:r>
                        <a:rPr lang="pt-PT" sz="1800" u="none" strike="noStrike" dirty="0" smtClean="0">
                          <a:solidFill>
                            <a:srgbClr val="FFFFCC"/>
                          </a:solidFill>
                          <a:effectLst/>
                          <a:latin typeface="Gill Sans MT Condensed" panose="020B0506020104020203" pitchFamily="34" charset="0"/>
                        </a:rPr>
                        <a:t>índex</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r>
              <a:tr h="431044">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GDPPC</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pt-PT" sz="1800" u="none" strike="noStrike" dirty="0" smtClean="0">
                          <a:solidFill>
                            <a:srgbClr val="FFFFCC"/>
                          </a:solidFill>
                          <a:effectLst/>
                          <a:latin typeface="Gill Sans MT Condensed" panose="020B0506020104020203" pitchFamily="34" charset="0"/>
                        </a:rPr>
                        <a:t> GDP </a:t>
                      </a:r>
                      <a:r>
                        <a:rPr lang="pt-PT" sz="1800" u="none" strike="noStrike" dirty="0">
                          <a:solidFill>
                            <a:srgbClr val="FFFFCC"/>
                          </a:solidFill>
                          <a:effectLst/>
                          <a:latin typeface="Gill Sans MT Condensed" panose="020B0506020104020203" pitchFamily="34" charset="0"/>
                        </a:rPr>
                        <a:t>per capita</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r>
              <a:tr h="431044">
                <a:tc vMerge="1">
                  <a:txBody>
                    <a:bodyPr/>
                    <a:lstStyle/>
                    <a:p>
                      <a:pPr algn="ctr" fontAlgn="ctr"/>
                      <a:endParaRPr lang="pt-PT" sz="24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ctr"/>
                      <a:r>
                        <a:rPr lang="pt-PT" sz="1800" b="0" i="0" u="none" strike="noStrike" dirty="0" smtClean="0">
                          <a:solidFill>
                            <a:schemeClr val="bg1">
                              <a:lumMod val="75000"/>
                            </a:schemeClr>
                          </a:solidFill>
                          <a:effectLst/>
                          <a:latin typeface="Gill Sans MT Condensed" panose="020B0506020104020203" pitchFamily="34" charset="0"/>
                        </a:rPr>
                        <a:t>OML</a:t>
                      </a:r>
                      <a:endParaRPr lang="pt-PT" sz="1800" b="0" i="0" u="none" strike="noStrike" dirty="0">
                        <a:solidFill>
                          <a:schemeClr val="bg1">
                            <a:lumMod val="75000"/>
                          </a:schemeClr>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c>
                  <a:txBody>
                    <a:bodyPr/>
                    <a:lstStyle/>
                    <a:p>
                      <a:pPr algn="ctr" fontAlgn="b">
                        <a:lnSpc>
                          <a:spcPct val="80000"/>
                        </a:lnSpc>
                      </a:pPr>
                      <a:r>
                        <a:rPr lang="en-US" sz="1800" u="none" strike="noStrike" dirty="0" smtClean="0">
                          <a:solidFill>
                            <a:schemeClr val="bg1">
                              <a:lumMod val="75000"/>
                            </a:schemeClr>
                          </a:solidFill>
                          <a:effectLst/>
                          <a:latin typeface="Gill Sans MT Condensed" panose="020B0506020104020203" pitchFamily="34" charset="0"/>
                        </a:rPr>
                        <a:t>Owner with mortage or loan (%)</a:t>
                      </a:r>
                      <a:endParaRPr lang="pt-PT" sz="1800" b="0" i="0" u="none" strike="noStrike" dirty="0">
                        <a:solidFill>
                          <a:schemeClr val="bg1">
                            <a:lumMod val="75000"/>
                          </a:schemeClr>
                        </a:solidFill>
                        <a:effectLst/>
                        <a:latin typeface="Gill Sans MT Condensed" panose="020B0506020104020203" pitchFamily="34" charset="0"/>
                      </a:endParaRPr>
                    </a:p>
                  </a:txBody>
                  <a:tcPr marL="8980" marR="8980" marT="8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83706">
                <a:tc rowSpan="4">
                  <a:txBody>
                    <a:bodyPr/>
                    <a:lstStyle/>
                    <a:p>
                      <a:pPr algn="ctr" fontAlgn="ctr"/>
                      <a:r>
                        <a:rPr lang="pt-PT" sz="2400" u="none" strike="noStrike" dirty="0">
                          <a:solidFill>
                            <a:schemeClr val="bg1"/>
                          </a:solidFill>
                          <a:effectLst/>
                          <a:latin typeface="Gill Sans MT Condensed" panose="020B0506020104020203" pitchFamily="34" charset="0"/>
                        </a:rPr>
                        <a:t>Axis2 </a:t>
                      </a:r>
                      <a:r>
                        <a:rPr lang="pt-PT" sz="2400" u="none" strike="noStrike" dirty="0">
                          <a:solidFill>
                            <a:srgbClr val="FFFFCC"/>
                          </a:solidFill>
                          <a:effectLst/>
                          <a:latin typeface="Gill Sans MT Condensed" panose="020B0506020104020203" pitchFamily="34" charset="0"/>
                        </a:rPr>
                        <a:t>(79%)</a:t>
                      </a:r>
                      <a:endParaRPr lang="pt-PT" sz="24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ctr"/>
                      <a:r>
                        <a:rPr lang="pt-PT" sz="1800" u="none" strike="noStrike" dirty="0">
                          <a:solidFill>
                            <a:srgbClr val="FFFFCC"/>
                          </a:solidFill>
                          <a:effectLst/>
                          <a:latin typeface="Gill Sans MT Condensed" panose="020B0506020104020203" pitchFamily="34" charset="0"/>
                        </a:rPr>
                        <a:t>SHCI</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en-US" sz="1800" u="none" strike="noStrike" dirty="0" smtClean="0">
                          <a:solidFill>
                            <a:srgbClr val="FFFFCC"/>
                          </a:solidFill>
                          <a:effectLst/>
                          <a:latin typeface="Gill Sans MT Condensed" panose="020B0506020104020203" pitchFamily="34" charset="0"/>
                        </a:rPr>
                        <a:t> Share </a:t>
                      </a:r>
                      <a:r>
                        <a:rPr lang="en-US" sz="1800" u="none" strike="noStrike" dirty="0">
                          <a:solidFill>
                            <a:srgbClr val="FFFFCC"/>
                          </a:solidFill>
                          <a:effectLst/>
                          <a:latin typeface="Gill Sans MT Condensed" panose="020B0506020104020203" pitchFamily="34" charset="0"/>
                        </a:rPr>
                        <a:t>of housing cost in disposable income (%)</a:t>
                      </a:r>
                      <a:endParaRPr lang="en-US"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r>
              <a:tr h="458790">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OBD</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en-US" sz="1800" u="none" strike="noStrike" dirty="0" smtClean="0">
                          <a:solidFill>
                            <a:srgbClr val="FFFFCC"/>
                          </a:solidFill>
                          <a:effectLst/>
                          <a:latin typeface="Gill Sans MT Condensed" panose="020B0506020104020203" pitchFamily="34" charset="0"/>
                        </a:rPr>
                        <a:t> Housing </a:t>
                      </a:r>
                      <a:r>
                        <a:rPr lang="en-US" sz="1800" u="none" strike="noStrike" dirty="0">
                          <a:solidFill>
                            <a:srgbClr val="FFFFCC"/>
                          </a:solidFill>
                          <a:effectLst/>
                          <a:latin typeface="Gill Sans MT Condensed" panose="020B0506020104020203" pitchFamily="34" charset="0"/>
                        </a:rPr>
                        <a:t>cost overburden rate (as % of population)</a:t>
                      </a:r>
                      <a:endParaRPr lang="en-US"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r>
              <a:tr h="451148">
                <a:tc vMerge="1">
                  <a:txBody>
                    <a:bodyPr/>
                    <a:lstStyle/>
                    <a:p>
                      <a:endParaRPr lang="pt-PT"/>
                    </a:p>
                  </a:txBody>
                  <a:tcPr/>
                </a:tc>
                <a:tc>
                  <a:txBody>
                    <a:bodyPr/>
                    <a:lstStyle/>
                    <a:p>
                      <a:pPr algn="ctr" fontAlgn="ctr"/>
                      <a:r>
                        <a:rPr lang="pt-PT" sz="1800" u="none" strike="noStrike" dirty="0">
                          <a:solidFill>
                            <a:srgbClr val="FFFFCC"/>
                          </a:solidFill>
                          <a:effectLst/>
                          <a:latin typeface="Gill Sans MT Condensed" panose="020B0506020104020203" pitchFamily="34" charset="0"/>
                        </a:rPr>
                        <a:t>HWEGFI</a:t>
                      </a:r>
                      <a:endParaRPr lang="pt-PT" sz="1800" b="0" i="0" u="none" strike="noStrike" dirty="0">
                        <a:solidFill>
                          <a:srgbClr val="FFFFCC"/>
                        </a:solidFill>
                        <a:effectLst/>
                        <a:latin typeface="Gill Sans MT Condensed" panose="020B0506020104020203" pitchFamily="34" charset="0"/>
                      </a:endParaRPr>
                    </a:p>
                  </a:txBody>
                  <a:tcPr marL="8980" marR="8980" marT="8980" marB="0" anchor="ctr">
                    <a:noFill/>
                  </a:tcPr>
                </a:tc>
                <a:tc>
                  <a:txBody>
                    <a:bodyPr/>
                    <a:lstStyle/>
                    <a:p>
                      <a:pPr algn="ctr" fontAlgn="b">
                        <a:lnSpc>
                          <a:spcPct val="80000"/>
                        </a:lnSpc>
                      </a:pPr>
                      <a:r>
                        <a:rPr lang="en-US" sz="1800" u="none" strike="noStrike" dirty="0" smtClean="0">
                          <a:solidFill>
                            <a:srgbClr val="FFFFCC"/>
                          </a:solidFill>
                          <a:effectLst/>
                          <a:latin typeface="Gill Sans MT Condensed" panose="020B0506020104020203" pitchFamily="34" charset="0"/>
                        </a:rPr>
                        <a:t> Annual </a:t>
                      </a:r>
                      <a:r>
                        <a:rPr lang="en-US" sz="1800" u="none" strike="noStrike" dirty="0">
                          <a:solidFill>
                            <a:srgbClr val="FFFFCC"/>
                          </a:solidFill>
                          <a:effectLst/>
                          <a:latin typeface="Gill Sans MT Condensed" panose="020B0506020104020203" pitchFamily="34" charset="0"/>
                        </a:rPr>
                        <a:t>average index-housing, water, electricity, gas and other fuels</a:t>
                      </a:r>
                      <a:endParaRPr lang="en-US" sz="1800" b="0" i="0" u="none" strike="noStrike" dirty="0">
                        <a:solidFill>
                          <a:srgbClr val="FFFFCC"/>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r>
              <a:tr h="440024">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TEN</a:t>
                      </a:r>
                      <a:endParaRPr lang="pt-PT" sz="1800" b="0" i="0" u="none" strike="noStrike" dirty="0">
                        <a:solidFill>
                          <a:schemeClr val="bg1">
                            <a:lumMod val="75000"/>
                          </a:schemeClr>
                        </a:solidFill>
                        <a:effectLst/>
                        <a:latin typeface="Gill Sans MT Condensed" panose="020B0506020104020203" pitchFamily="34" charset="0"/>
                      </a:endParaRPr>
                    </a:p>
                  </a:txBody>
                  <a:tcPr marL="8980" marR="8980" marT="8980" marB="0" anchor="ctr">
                    <a:lnR w="12700" cap="flat" cmpd="sng" algn="ctr">
                      <a:solidFill>
                        <a:schemeClr val="bg1"/>
                      </a:solidFill>
                      <a:prstDash val="solid"/>
                      <a:round/>
                      <a:headEnd type="none" w="med" len="med"/>
                      <a:tailEnd type="none" w="med" len="med"/>
                    </a:lnR>
                    <a:noFill/>
                  </a:tcPr>
                </a:tc>
                <a:tc>
                  <a:txBody>
                    <a:bodyPr/>
                    <a:lstStyle/>
                    <a:p>
                      <a:pPr algn="ctr" fontAlgn="b">
                        <a:lnSpc>
                          <a:spcPct val="80000"/>
                        </a:lnSpc>
                      </a:pPr>
                      <a:r>
                        <a:rPr lang="pt-PT" sz="1800" u="none" strike="noStrike" dirty="0" smtClean="0">
                          <a:solidFill>
                            <a:schemeClr val="bg1">
                              <a:lumMod val="75000"/>
                            </a:schemeClr>
                          </a:solidFill>
                          <a:effectLst/>
                          <a:latin typeface="Gill Sans MT Condensed" panose="020B0506020104020203" pitchFamily="34" charset="0"/>
                        </a:rPr>
                        <a:t> Tennant</a:t>
                      </a:r>
                      <a:endParaRPr lang="pt-PT" sz="1800" b="0" i="0" u="none" strike="noStrike" dirty="0">
                        <a:solidFill>
                          <a:schemeClr val="bg1">
                            <a:lumMod val="75000"/>
                          </a:schemeClr>
                        </a:solidFill>
                        <a:effectLst/>
                        <a:latin typeface="Gill Sans MT Condensed" panose="020B0506020104020203" pitchFamily="34" charset="0"/>
                      </a:endParaRPr>
                    </a:p>
                  </a:txBody>
                  <a:tcPr marL="8980" marR="8980" marT="8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6" name="Retângulo 5"/>
          <p:cNvSpPr/>
          <p:nvPr/>
        </p:nvSpPr>
        <p:spPr>
          <a:xfrm>
            <a:off x="489315" y="891436"/>
            <a:ext cx="3611886" cy="461665"/>
          </a:xfrm>
          <a:prstGeom prst="rect">
            <a:avLst/>
          </a:prstGeom>
        </p:spPr>
        <p:txBody>
          <a:bodyPr wrap="none">
            <a:spAutoFit/>
          </a:bodyPr>
          <a:lstStyle/>
          <a:p>
            <a:r>
              <a:rPr lang="en-GB" sz="2400" dirty="0">
                <a:solidFill>
                  <a:schemeClr val="bg1"/>
                </a:solidFill>
                <a:latin typeface="Gill Sans MT Condensed" panose="020B0506020104020203" pitchFamily="34" charset="0"/>
                <a:ea typeface="Calibri" panose="020F0502020204030204" pitchFamily="34" charset="0"/>
              </a:rPr>
              <a:t>Contributions Interpretation </a:t>
            </a:r>
            <a:r>
              <a:rPr lang="en-GB" sz="2400" dirty="0" smtClean="0">
                <a:solidFill>
                  <a:schemeClr val="bg1"/>
                </a:solidFill>
                <a:latin typeface="Gill Sans MT Condensed" panose="020B0506020104020203" pitchFamily="34" charset="0"/>
                <a:ea typeface="Calibri" panose="020F0502020204030204" pitchFamily="34" charset="0"/>
              </a:rPr>
              <a:t>(Columns)</a:t>
            </a:r>
            <a:endParaRPr lang="pt-PT" sz="2400" dirty="0">
              <a:solidFill>
                <a:schemeClr val="bg1"/>
              </a:solidFill>
              <a:latin typeface="Gill Sans MT Condensed" panose="020B0506020104020203" pitchFamily="34" charset="0"/>
            </a:endParaRPr>
          </a:p>
        </p:txBody>
      </p:sp>
      <p:grpSp>
        <p:nvGrpSpPr>
          <p:cNvPr id="2" name="Grupo 1"/>
          <p:cNvGrpSpPr/>
          <p:nvPr/>
        </p:nvGrpSpPr>
        <p:grpSpPr>
          <a:xfrm>
            <a:off x="5865506" y="911313"/>
            <a:ext cx="5616624" cy="5758047"/>
            <a:chOff x="5865506" y="911313"/>
            <a:chExt cx="5616624" cy="5758047"/>
          </a:xfrm>
        </p:grpSpPr>
        <p:pic>
          <p:nvPicPr>
            <p:cNvPr id="7" name="Imagem 6"/>
            <p:cNvPicPr/>
            <p:nvPr/>
          </p:nvPicPr>
          <p:blipFill rotWithShape="1">
            <a:blip r:embed="rId3"/>
            <a:srcRect l="41451" t="16934" r="6691" b="5174"/>
            <a:stretch/>
          </p:blipFill>
          <p:spPr bwMode="auto">
            <a:xfrm>
              <a:off x="5865506" y="1385758"/>
              <a:ext cx="5616624" cy="5283602"/>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8" name="Retângulo 7"/>
            <p:cNvSpPr/>
            <p:nvPr/>
          </p:nvSpPr>
          <p:spPr>
            <a:xfrm>
              <a:off x="7333922" y="911313"/>
              <a:ext cx="2720617" cy="461665"/>
            </a:xfrm>
            <a:prstGeom prst="rect">
              <a:avLst/>
            </a:prstGeom>
          </p:spPr>
          <p:txBody>
            <a:bodyPr wrap="none">
              <a:spAutoFit/>
            </a:bodyPr>
            <a:lstStyle/>
            <a:p>
              <a:r>
                <a:rPr lang="en-GB" sz="2400" dirty="0">
                  <a:solidFill>
                    <a:schemeClr val="bg1"/>
                  </a:solidFill>
                  <a:latin typeface="Gill Sans MT Condensed" panose="020B0506020104020203" pitchFamily="34" charset="0"/>
                </a:rPr>
                <a:t>D</a:t>
              </a:r>
              <a:r>
                <a:rPr lang="en-GB" sz="2400" dirty="0" smtClean="0">
                  <a:solidFill>
                    <a:schemeClr val="bg1"/>
                  </a:solidFill>
                  <a:latin typeface="Gill Sans MT Condensed" panose="020B0506020104020203" pitchFamily="34" charset="0"/>
                </a:rPr>
                <a:t>etected Patterns </a:t>
              </a:r>
              <a:r>
                <a:rPr lang="en-GB" sz="2400" dirty="0" smtClean="0">
                  <a:solidFill>
                    <a:schemeClr val="bg1"/>
                  </a:solidFill>
                  <a:latin typeface="Gill Sans MT Condensed" panose="020B0506020104020203" pitchFamily="34" charset="0"/>
                  <a:ea typeface="Calibri" panose="020F0502020204030204" pitchFamily="34" charset="0"/>
                </a:rPr>
                <a:t>(Columns)</a:t>
              </a:r>
              <a:endParaRPr lang="pt-PT" sz="2400" dirty="0">
                <a:solidFill>
                  <a:schemeClr val="bg1"/>
                </a:solidFill>
                <a:latin typeface="Gill Sans MT Condensed" panose="020B0506020104020203" pitchFamily="34" charset="0"/>
              </a:endParaRPr>
            </a:p>
          </p:txBody>
        </p:sp>
      </p:grpSp>
      <p:sp>
        <p:nvSpPr>
          <p:cNvPr id="20" name="CaixaDeTexto 19"/>
          <p:cNvSpPr txBox="1"/>
          <p:nvPr/>
        </p:nvSpPr>
        <p:spPr>
          <a:xfrm>
            <a:off x="10017" y="7452"/>
            <a:ext cx="5734865"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Exploratory </a:t>
            </a:r>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Results </a:t>
            </a:r>
            <a:r>
              <a:rPr lang="pt-PT" sz="36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(HJ-BIPLOT)</a:t>
            </a:r>
            <a:endParaRPr lang="pt-PT" sz="36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graphicFrame>
        <p:nvGraphicFramePr>
          <p:cNvPr id="26" name="Tabela 25"/>
          <p:cNvGraphicFramePr>
            <a:graphicFrameLocks noGrp="1"/>
          </p:cNvGraphicFramePr>
          <p:nvPr>
            <p:extLst>
              <p:ext uri="{D42A27DB-BD31-4B8C-83A1-F6EECF244321}">
                <p14:modId xmlns:p14="http://schemas.microsoft.com/office/powerpoint/2010/main" val="1108318585"/>
              </p:ext>
            </p:extLst>
          </p:nvPr>
        </p:nvGraphicFramePr>
        <p:xfrm>
          <a:off x="4016691" y="1372978"/>
          <a:ext cx="1728192" cy="2478503"/>
        </p:xfrm>
        <a:graphic>
          <a:graphicData uri="http://schemas.openxmlformats.org/drawingml/2006/table">
            <a:tbl>
              <a:tblPr>
                <a:tableStyleId>{5C22544A-7EE6-4342-B048-85BDC9FD1C3A}</a:tableStyleId>
              </a:tblPr>
              <a:tblGrid>
                <a:gridCol w="1728192"/>
              </a:tblGrid>
              <a:tr h="1320072">
                <a:tc>
                  <a:txBody>
                    <a:bodyPr/>
                    <a:lstStyle/>
                    <a:p>
                      <a:pPr algn="ctr" fontAlgn="ctr"/>
                      <a:r>
                        <a:rPr lang="pt-PT" sz="1400" u="none" strike="noStrike" dirty="0">
                          <a:solidFill>
                            <a:srgbClr val="0070C0"/>
                          </a:solidFill>
                          <a:effectLst/>
                          <a:latin typeface="Arial Black" panose="020B0A04020102020204" pitchFamily="34" charset="0"/>
                        </a:rPr>
                        <a:t>Life Standard</a:t>
                      </a:r>
                      <a:endParaRPr lang="pt-PT" sz="1400" b="0" i="0" u="none" strike="noStrike" dirty="0">
                        <a:solidFill>
                          <a:srgbClr val="0070C0"/>
                        </a:solidFill>
                        <a:effectLst/>
                        <a:latin typeface="Arial Black" panose="020B0A04020102020204" pitchFamily="34" charset="0"/>
                      </a:endParaRPr>
                    </a:p>
                  </a:txBody>
                  <a:tcPr marL="8980" marR="8980" marT="8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7387">
                <a:tc>
                  <a:txBody>
                    <a:bodyPr/>
                    <a:lstStyle/>
                    <a:p>
                      <a:pPr algn="ctr" fontAlgn="ctr"/>
                      <a:r>
                        <a:rPr lang="pt-PT" sz="1400" u="none" strike="noStrike" dirty="0">
                          <a:solidFill>
                            <a:srgbClr val="0070C0"/>
                          </a:solidFill>
                          <a:effectLst/>
                          <a:latin typeface="Arial Black" panose="020B0A04020102020204" pitchFamily="34" charset="0"/>
                        </a:rPr>
                        <a:t>Wealth Standard</a:t>
                      </a:r>
                      <a:endParaRPr lang="pt-PT" sz="1400" b="0" i="0" u="none" strike="noStrike" dirty="0">
                        <a:solidFill>
                          <a:srgbClr val="0070C0"/>
                        </a:solidFill>
                        <a:effectLst/>
                        <a:latin typeface="Arial Black" panose="020B0A04020102020204" pitchFamily="34" charset="0"/>
                      </a:endParaRPr>
                    </a:p>
                  </a:txBody>
                  <a:tcPr marL="8980" marR="8980" marT="8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431044">
                <a:tc>
                  <a:txBody>
                    <a:bodyPr/>
                    <a:lstStyle/>
                    <a:p>
                      <a:pPr algn="ctr" fontAlgn="ctr"/>
                      <a:endParaRPr lang="pt-PT" sz="1400" b="0" i="0" u="none" strike="noStrike" dirty="0">
                        <a:solidFill>
                          <a:srgbClr val="0070C0"/>
                        </a:solidFill>
                        <a:effectLst/>
                        <a:latin typeface="Arial Black" panose="020B0A04020102020204" pitchFamily="34" charset="0"/>
                      </a:endParaRPr>
                    </a:p>
                  </a:txBody>
                  <a:tcPr marL="8980" marR="8980" marT="89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7" name="Tabela 26"/>
          <p:cNvGraphicFramePr>
            <a:graphicFrameLocks noGrp="1"/>
          </p:cNvGraphicFramePr>
          <p:nvPr>
            <p:extLst>
              <p:ext uri="{D42A27DB-BD31-4B8C-83A1-F6EECF244321}">
                <p14:modId xmlns:p14="http://schemas.microsoft.com/office/powerpoint/2010/main" val="1993874292"/>
              </p:ext>
            </p:extLst>
          </p:nvPr>
        </p:nvGraphicFramePr>
        <p:xfrm>
          <a:off x="4016691" y="3911113"/>
          <a:ext cx="1728192" cy="2145333"/>
        </p:xfrm>
        <a:graphic>
          <a:graphicData uri="http://schemas.openxmlformats.org/drawingml/2006/table">
            <a:tbl>
              <a:tblPr>
                <a:tableStyleId>{5C22544A-7EE6-4342-B048-85BDC9FD1C3A}</a:tableStyleId>
              </a:tblPr>
              <a:tblGrid>
                <a:gridCol w="1728192"/>
              </a:tblGrid>
              <a:tr h="1699662">
                <a:tc>
                  <a:txBody>
                    <a:bodyPr/>
                    <a:lstStyle/>
                    <a:p>
                      <a:pPr algn="ctr" fontAlgn="ctr"/>
                      <a:r>
                        <a:rPr lang="pt-PT" sz="1400" u="none" strike="noStrike" dirty="0" smtClean="0">
                          <a:solidFill>
                            <a:srgbClr val="FF0000"/>
                          </a:solidFill>
                          <a:effectLst/>
                          <a:latin typeface="Arial Black" panose="020B0A04020102020204" pitchFamily="34" charset="0"/>
                        </a:rPr>
                        <a:t>Affordability</a:t>
                      </a:r>
                      <a:endParaRPr lang="pt-PT" sz="1400" b="0" i="0" u="none" strike="noStrike" dirty="0">
                        <a:solidFill>
                          <a:srgbClr val="FF0000"/>
                        </a:solidFill>
                        <a:effectLst/>
                        <a:latin typeface="Arial Black" panose="020B0A04020102020204" pitchFamily="34" charset="0"/>
                      </a:endParaRPr>
                    </a:p>
                  </a:txBody>
                  <a:tcPr marL="8980" marR="8980" marT="8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445671">
                <a:tc>
                  <a:txBody>
                    <a:bodyPr/>
                    <a:lstStyle/>
                    <a:p>
                      <a:pPr algn="ctr" fontAlgn="b"/>
                      <a:endParaRPr lang="pt-PT" sz="1400" b="0" i="0" u="none" strike="noStrike" dirty="0">
                        <a:solidFill>
                          <a:srgbClr val="FF0000"/>
                        </a:solidFill>
                        <a:effectLst/>
                        <a:latin typeface="Arial Black" panose="020B0A04020102020204" pitchFamily="34" charset="0"/>
                      </a:endParaRPr>
                    </a:p>
                  </a:txBody>
                  <a:tcPr marL="8980" marR="8980" marT="89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28" name="Grupo 27"/>
          <p:cNvGrpSpPr/>
          <p:nvPr/>
        </p:nvGrpSpPr>
        <p:grpSpPr>
          <a:xfrm>
            <a:off x="6801610" y="2461182"/>
            <a:ext cx="2233067" cy="2036102"/>
            <a:chOff x="6801610" y="2461182"/>
            <a:chExt cx="2233067" cy="2036102"/>
          </a:xfrm>
        </p:grpSpPr>
        <p:sp>
          <p:nvSpPr>
            <p:cNvPr id="29" name="Oval 28"/>
            <p:cNvSpPr/>
            <p:nvPr/>
          </p:nvSpPr>
          <p:spPr>
            <a:xfrm rot="20717416">
              <a:off x="8344956" y="2461182"/>
              <a:ext cx="689721" cy="2036102"/>
            </a:xfrm>
            <a:prstGeom prst="ellipse">
              <a:avLst/>
            </a:prstGeom>
            <a:solidFill>
              <a:srgbClr val="0070C0">
                <a:alpha val="30000"/>
              </a:srgbClr>
            </a:solidFill>
            <a:ln w="31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30" name="CaixaDeTexto 29"/>
            <p:cNvSpPr txBox="1"/>
            <p:nvPr/>
          </p:nvSpPr>
          <p:spPr>
            <a:xfrm>
              <a:off x="6801610" y="3325344"/>
              <a:ext cx="1512168" cy="307777"/>
            </a:xfrm>
            <a:prstGeom prst="rect">
              <a:avLst/>
            </a:prstGeom>
            <a:noFill/>
          </p:spPr>
          <p:txBody>
            <a:bodyPr wrap="square" rtlCol="0">
              <a:spAutoFit/>
            </a:bodyPr>
            <a:lstStyle/>
            <a:p>
              <a:pPr algn="ctr"/>
              <a:r>
                <a:rPr lang="pt-PT" sz="1400" dirty="0" smtClean="0">
                  <a:solidFill>
                    <a:srgbClr val="0070C0"/>
                  </a:solidFill>
                  <a:latin typeface="Arial Black" panose="020B0A04020102020204" pitchFamily="34" charset="0"/>
                </a:rPr>
                <a:t>Life Standard</a:t>
              </a:r>
              <a:endParaRPr lang="pt-PT" sz="1400" dirty="0">
                <a:solidFill>
                  <a:srgbClr val="0070C0"/>
                </a:solidFill>
                <a:latin typeface="Arial Black" panose="020B0A04020102020204" pitchFamily="34" charset="0"/>
              </a:endParaRPr>
            </a:p>
          </p:txBody>
        </p:sp>
      </p:grpSp>
      <p:grpSp>
        <p:nvGrpSpPr>
          <p:cNvPr id="31" name="Grupo 30"/>
          <p:cNvGrpSpPr/>
          <p:nvPr/>
        </p:nvGrpSpPr>
        <p:grpSpPr>
          <a:xfrm>
            <a:off x="9681930" y="3719782"/>
            <a:ext cx="1814670" cy="1151972"/>
            <a:chOff x="9681930" y="3719782"/>
            <a:chExt cx="1814670" cy="1151972"/>
          </a:xfrm>
        </p:grpSpPr>
        <p:sp>
          <p:nvSpPr>
            <p:cNvPr id="32" name="Oval 31"/>
            <p:cNvSpPr/>
            <p:nvPr/>
          </p:nvSpPr>
          <p:spPr>
            <a:xfrm>
              <a:off x="10330002" y="3863642"/>
              <a:ext cx="792088" cy="1008112"/>
            </a:xfrm>
            <a:prstGeom prst="ellipse">
              <a:avLst/>
            </a:prstGeom>
            <a:solidFill>
              <a:srgbClr val="0070C0">
                <a:alpha val="30000"/>
              </a:srgbClr>
            </a:solidFill>
            <a:ln w="31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33" name="CaixaDeTexto 32"/>
            <p:cNvSpPr txBox="1"/>
            <p:nvPr/>
          </p:nvSpPr>
          <p:spPr>
            <a:xfrm>
              <a:off x="9681930" y="3719782"/>
              <a:ext cx="1814670" cy="307777"/>
            </a:xfrm>
            <a:prstGeom prst="rect">
              <a:avLst/>
            </a:prstGeom>
            <a:noFill/>
          </p:spPr>
          <p:txBody>
            <a:bodyPr wrap="square" rtlCol="0">
              <a:spAutoFit/>
            </a:bodyPr>
            <a:lstStyle/>
            <a:p>
              <a:pPr algn="ctr"/>
              <a:r>
                <a:rPr lang="pt-PT" sz="1400" dirty="0" smtClean="0">
                  <a:solidFill>
                    <a:srgbClr val="0070C0"/>
                  </a:solidFill>
                  <a:latin typeface="Arial Black" panose="020B0A04020102020204" pitchFamily="34" charset="0"/>
                </a:rPr>
                <a:t>Wealth Standard</a:t>
              </a:r>
              <a:endParaRPr lang="pt-PT" sz="1400" dirty="0">
                <a:solidFill>
                  <a:srgbClr val="0070C0"/>
                </a:solidFill>
                <a:latin typeface="Arial Black" panose="020B0A04020102020204" pitchFamily="34" charset="0"/>
              </a:endParaRPr>
            </a:p>
          </p:txBody>
        </p:sp>
      </p:grpSp>
      <p:grpSp>
        <p:nvGrpSpPr>
          <p:cNvPr id="34" name="Grupo 33"/>
          <p:cNvGrpSpPr/>
          <p:nvPr/>
        </p:nvGrpSpPr>
        <p:grpSpPr>
          <a:xfrm>
            <a:off x="8084439" y="4810730"/>
            <a:ext cx="1643534" cy="1174307"/>
            <a:chOff x="8084439" y="4810730"/>
            <a:chExt cx="1643534" cy="1174307"/>
          </a:xfrm>
        </p:grpSpPr>
        <p:sp>
          <p:nvSpPr>
            <p:cNvPr id="35" name="Oval 34"/>
            <p:cNvSpPr/>
            <p:nvPr/>
          </p:nvSpPr>
          <p:spPr>
            <a:xfrm rot="3196459">
              <a:off x="8632374" y="4507218"/>
              <a:ext cx="792088" cy="1399111"/>
            </a:xfrm>
            <a:prstGeom prst="ellipse">
              <a:avLst/>
            </a:prstGeom>
            <a:solidFill>
              <a:srgbClr val="FF0000">
                <a:alpha val="30000"/>
              </a:srgbClr>
            </a:solidFill>
            <a:ln w="31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36" name="CaixaDeTexto 35"/>
            <p:cNvSpPr txBox="1"/>
            <p:nvPr/>
          </p:nvSpPr>
          <p:spPr>
            <a:xfrm>
              <a:off x="8084439" y="5677260"/>
              <a:ext cx="1512168" cy="307777"/>
            </a:xfrm>
            <a:prstGeom prst="rect">
              <a:avLst/>
            </a:prstGeom>
            <a:noFill/>
          </p:spPr>
          <p:txBody>
            <a:bodyPr wrap="square" rtlCol="0">
              <a:spAutoFit/>
            </a:bodyPr>
            <a:lstStyle/>
            <a:p>
              <a:pPr algn="ctr"/>
              <a:r>
                <a:rPr lang="pt-PT" sz="1400" dirty="0" smtClean="0">
                  <a:solidFill>
                    <a:srgbClr val="FF0000"/>
                  </a:solidFill>
                  <a:latin typeface="Arial Black" panose="020B0A04020102020204" pitchFamily="34" charset="0"/>
                </a:rPr>
                <a:t>Affordability</a:t>
              </a:r>
              <a:endParaRPr lang="pt-PT" sz="1400" dirty="0">
                <a:solidFill>
                  <a:srgbClr val="FF0000"/>
                </a:solidFill>
                <a:latin typeface="Arial Black" panose="020B0A04020102020204" pitchFamily="34" charset="0"/>
              </a:endParaRPr>
            </a:p>
          </p:txBody>
        </p:sp>
      </p:grpSp>
      <p:grpSp>
        <p:nvGrpSpPr>
          <p:cNvPr id="37" name="Grupo 36"/>
          <p:cNvGrpSpPr/>
          <p:nvPr/>
        </p:nvGrpSpPr>
        <p:grpSpPr>
          <a:xfrm>
            <a:off x="1127448" y="3302881"/>
            <a:ext cx="3787487" cy="632972"/>
            <a:chOff x="1127448" y="3302881"/>
            <a:chExt cx="3787487" cy="632972"/>
          </a:xfrm>
        </p:grpSpPr>
        <p:sp>
          <p:nvSpPr>
            <p:cNvPr id="38" name="Retângulo 37"/>
            <p:cNvSpPr/>
            <p:nvPr/>
          </p:nvSpPr>
          <p:spPr>
            <a:xfrm>
              <a:off x="1127448" y="3449722"/>
              <a:ext cx="3168352" cy="486131"/>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9" name="Picture 2" descr="http://www.pigeonelite.com/files/arrow_curved_2_r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94543" y="3188115"/>
              <a:ext cx="605626" cy="835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o 39"/>
          <p:cNvGrpSpPr/>
          <p:nvPr/>
        </p:nvGrpSpPr>
        <p:grpSpPr>
          <a:xfrm>
            <a:off x="1127448" y="5455771"/>
            <a:ext cx="3787486" cy="626892"/>
            <a:chOff x="1127448" y="5455771"/>
            <a:chExt cx="3787486" cy="626892"/>
          </a:xfrm>
        </p:grpSpPr>
        <p:sp>
          <p:nvSpPr>
            <p:cNvPr id="41" name="Retângulo 40"/>
            <p:cNvSpPr/>
            <p:nvPr/>
          </p:nvSpPr>
          <p:spPr>
            <a:xfrm>
              <a:off x="1127448" y="5596532"/>
              <a:ext cx="3168352" cy="486131"/>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2" name="Picture 2" descr="http://www.pigeonelite.com/files/arrow_curved_2_r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94542" y="5341005"/>
              <a:ext cx="605626" cy="835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upo 42"/>
          <p:cNvGrpSpPr/>
          <p:nvPr/>
        </p:nvGrpSpPr>
        <p:grpSpPr>
          <a:xfrm>
            <a:off x="9618156" y="3233183"/>
            <a:ext cx="1100862" cy="2500710"/>
            <a:chOff x="9618156" y="3233183"/>
            <a:chExt cx="1100862" cy="2500710"/>
          </a:xfrm>
        </p:grpSpPr>
        <p:sp>
          <p:nvSpPr>
            <p:cNvPr id="44" name="Retângulo 43"/>
            <p:cNvSpPr/>
            <p:nvPr/>
          </p:nvSpPr>
          <p:spPr>
            <a:xfrm rot="20452342">
              <a:off x="9788106" y="3233183"/>
              <a:ext cx="930912" cy="486131"/>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tângulo 44"/>
            <p:cNvSpPr/>
            <p:nvPr/>
          </p:nvSpPr>
          <p:spPr>
            <a:xfrm rot="4291912">
              <a:off x="8712619" y="4323591"/>
              <a:ext cx="2315839" cy="504766"/>
            </a:xfrm>
            <a:prstGeom prst="rect">
              <a:avLst/>
            </a:prstGeom>
            <a:solidFill>
              <a:srgbClr val="FFC000">
                <a:alpha val="50000"/>
              </a:srgb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aphicFrame>
        <p:nvGraphicFramePr>
          <p:cNvPr id="46" name="Tabela 45"/>
          <p:cNvGraphicFramePr>
            <a:graphicFrameLocks noGrp="1"/>
          </p:cNvGraphicFramePr>
          <p:nvPr>
            <p:extLst>
              <p:ext uri="{D42A27DB-BD31-4B8C-83A1-F6EECF244321}">
                <p14:modId xmlns:p14="http://schemas.microsoft.com/office/powerpoint/2010/main" val="639421614"/>
              </p:ext>
            </p:extLst>
          </p:nvPr>
        </p:nvGraphicFramePr>
        <p:xfrm>
          <a:off x="1755642" y="1400262"/>
          <a:ext cx="2160240" cy="3973830"/>
        </p:xfrm>
        <a:graphic>
          <a:graphicData uri="http://schemas.openxmlformats.org/drawingml/2006/table">
            <a:tbl>
              <a:tblPr>
                <a:tableStyleId>{5C22544A-7EE6-4342-B048-85BDC9FD1C3A}</a:tableStyleId>
              </a:tblPr>
              <a:tblGrid>
                <a:gridCol w="788679"/>
                <a:gridCol w="1371561"/>
              </a:tblGrid>
              <a:tr h="161925">
                <a:tc rowSpan="9">
                  <a:txBody>
                    <a:bodyPr/>
                    <a:lstStyle/>
                    <a:p>
                      <a:pPr algn="ctr" fontAlgn="ctr"/>
                      <a:r>
                        <a:rPr lang="pt-PT" sz="2400" u="none" strike="noStrike" dirty="0">
                          <a:solidFill>
                            <a:schemeClr val="bg1"/>
                          </a:solidFill>
                          <a:effectLst/>
                          <a:latin typeface="Gill Sans MT Condensed" panose="020B0506020104020203" pitchFamily="34" charset="0"/>
                        </a:rPr>
                        <a:t>Axis1 </a:t>
                      </a:r>
                      <a:r>
                        <a:rPr lang="pt-PT" sz="2400" u="none" strike="noStrike" dirty="0">
                          <a:solidFill>
                            <a:srgbClr val="FFFFCC"/>
                          </a:solidFill>
                          <a:effectLst/>
                          <a:latin typeface="Gill Sans MT Condensed" panose="020B0506020104020203" pitchFamily="34" charset="0"/>
                        </a:rPr>
                        <a:t>(73%)</a:t>
                      </a:r>
                      <a:endParaRPr lang="pt-PT" sz="2400" b="0" i="0" u="none" strike="noStrike" dirty="0">
                        <a:solidFill>
                          <a:srgbClr val="FFFFCC"/>
                        </a:solidFill>
                        <a:effectLst/>
                        <a:latin typeface="Gill Sans MT Condensed" panose="020B0506020104020203" pitchFamily="34" charset="0"/>
                      </a:endParaRPr>
                    </a:p>
                  </a:txBody>
                  <a:tcPr marL="9525" marR="9525" marT="9525" marB="0" anchor="ctr">
                    <a:noFill/>
                  </a:tcPr>
                </a:tc>
                <a:tc>
                  <a:txBody>
                    <a:bodyPr/>
                    <a:lstStyle/>
                    <a:p>
                      <a:pPr algn="ctr" fontAlgn="b"/>
                      <a:r>
                        <a:rPr lang="pt-PT" sz="1800" u="none" strike="noStrike" dirty="0">
                          <a:solidFill>
                            <a:srgbClr val="FFFFCC"/>
                          </a:solidFill>
                          <a:effectLst/>
                          <a:latin typeface="Gill Sans MT Condensed" panose="020B0506020104020203" pitchFamily="34" charset="0"/>
                        </a:rPr>
                        <a:t>EL (2010-2014)</a:t>
                      </a:r>
                      <a:endParaRPr lang="pt-PT" sz="1800" b="1" i="0" u="none" strike="noStrike" dirty="0">
                        <a:solidFill>
                          <a:srgbClr val="FFFFCC"/>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rgbClr val="FFFFCC"/>
                          </a:solidFill>
                          <a:effectLst/>
                          <a:latin typeface="Gill Sans MT Condensed" panose="020B0506020104020203" pitchFamily="34" charset="0"/>
                        </a:rPr>
                        <a:t>LU (2010-2014)</a:t>
                      </a:r>
                      <a:endParaRPr lang="pt-PT" sz="1800" b="1" i="0" u="none" strike="noStrike" dirty="0">
                        <a:solidFill>
                          <a:srgbClr val="FFFFCC"/>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rgbClr val="FFFFCC"/>
                          </a:solidFill>
                          <a:effectLst/>
                          <a:latin typeface="Gill Sans MT Condensed" panose="020B0506020104020203" pitchFamily="34" charset="0"/>
                        </a:rPr>
                        <a:t>FI (2010-2014)</a:t>
                      </a:r>
                      <a:endParaRPr lang="pt-PT" sz="1800" b="1" i="0" u="none" strike="noStrike" dirty="0">
                        <a:solidFill>
                          <a:srgbClr val="FFFFCC"/>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FR (2011-2013)</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ES (2012-2014)</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BE (2010-2011)</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IT (2013-2014)</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PT (2014)</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AT (2012)</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rowSpan="5">
                  <a:txBody>
                    <a:bodyPr/>
                    <a:lstStyle/>
                    <a:p>
                      <a:pPr algn="ctr" fontAlgn="ctr"/>
                      <a:r>
                        <a:rPr lang="pt-PT" sz="2400" u="none" strike="noStrike" dirty="0">
                          <a:solidFill>
                            <a:schemeClr val="bg1"/>
                          </a:solidFill>
                          <a:effectLst/>
                          <a:latin typeface="Gill Sans MT Condensed" panose="020B0506020104020203" pitchFamily="34" charset="0"/>
                        </a:rPr>
                        <a:t>Axis2 </a:t>
                      </a:r>
                      <a:r>
                        <a:rPr lang="pt-PT" sz="2400" u="none" strike="noStrike" dirty="0">
                          <a:solidFill>
                            <a:srgbClr val="FFFFCC"/>
                          </a:solidFill>
                          <a:effectLst/>
                          <a:latin typeface="Gill Sans MT Condensed" panose="020B0506020104020203" pitchFamily="34" charset="0"/>
                        </a:rPr>
                        <a:t>(74%)</a:t>
                      </a:r>
                      <a:endParaRPr lang="pt-PT" sz="2400" b="0" i="0" u="none" strike="noStrike" dirty="0">
                        <a:solidFill>
                          <a:srgbClr val="FFFFCC"/>
                        </a:solidFill>
                        <a:effectLst/>
                        <a:latin typeface="Gill Sans MT Condensed" panose="020B0506020104020203" pitchFamily="34" charset="0"/>
                      </a:endParaRPr>
                    </a:p>
                  </a:txBody>
                  <a:tcPr marL="9525" marR="9525" marT="9525" marB="0" anchor="ctr">
                    <a:noFill/>
                  </a:tcPr>
                </a:tc>
                <a:tc>
                  <a:txBody>
                    <a:bodyPr/>
                    <a:lstStyle/>
                    <a:p>
                      <a:pPr algn="ctr" fontAlgn="b"/>
                      <a:r>
                        <a:rPr lang="pt-PT" sz="1800" u="none" strike="noStrike" dirty="0">
                          <a:solidFill>
                            <a:srgbClr val="FFFFCC"/>
                          </a:solidFill>
                          <a:effectLst/>
                          <a:latin typeface="Gill Sans MT Condensed" panose="020B0506020104020203" pitchFamily="34" charset="0"/>
                        </a:rPr>
                        <a:t>DE (2010-2014)</a:t>
                      </a:r>
                      <a:endParaRPr lang="pt-PT" sz="1800" b="1" i="0" u="none" strike="noStrike" dirty="0">
                        <a:solidFill>
                          <a:srgbClr val="FFFFCC"/>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rgbClr val="FFFFCC"/>
                          </a:solidFill>
                          <a:effectLst/>
                          <a:latin typeface="Gill Sans MT Condensed" panose="020B0506020104020203" pitchFamily="34" charset="0"/>
                        </a:rPr>
                        <a:t>IE (2010-2014)</a:t>
                      </a:r>
                      <a:endParaRPr lang="pt-PT" sz="1800" b="1" i="0" u="none" strike="noStrike" dirty="0">
                        <a:solidFill>
                          <a:srgbClr val="FFFFCC"/>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PT (2010-2013)</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ES (2010-2011)</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r h="161925">
                <a:tc vMerge="1">
                  <a:txBody>
                    <a:bodyPr/>
                    <a:lstStyle/>
                    <a:p>
                      <a:endParaRPr lang="pt-PT"/>
                    </a:p>
                  </a:txBody>
                  <a:tcPr/>
                </a:tc>
                <a:tc>
                  <a:txBody>
                    <a:bodyPr/>
                    <a:lstStyle/>
                    <a:p>
                      <a:pPr algn="ctr" fontAlgn="b"/>
                      <a:r>
                        <a:rPr lang="pt-PT" sz="1800" u="none" strike="noStrike" dirty="0">
                          <a:solidFill>
                            <a:schemeClr val="bg1">
                              <a:lumMod val="75000"/>
                            </a:schemeClr>
                          </a:solidFill>
                          <a:effectLst/>
                          <a:latin typeface="Gill Sans MT Condensed" panose="020B0506020104020203" pitchFamily="34" charset="0"/>
                        </a:rPr>
                        <a:t>AT (2013-2014)</a:t>
                      </a:r>
                      <a:endParaRPr lang="pt-PT" sz="1800" b="0" i="0" u="none" strike="noStrike" dirty="0">
                        <a:solidFill>
                          <a:schemeClr val="bg1">
                            <a:lumMod val="75000"/>
                          </a:schemeClr>
                        </a:solidFill>
                        <a:effectLst/>
                        <a:latin typeface="Gill Sans MT Condensed" panose="020B0506020104020203" pitchFamily="34" charset="0"/>
                      </a:endParaRPr>
                    </a:p>
                  </a:txBody>
                  <a:tcPr marL="9525" marR="9525" marT="9525" marB="0" anchor="b">
                    <a:lnR w="12700" cap="flat" cmpd="sng" algn="ctr">
                      <a:solidFill>
                        <a:schemeClr val="bg1"/>
                      </a:solidFill>
                      <a:prstDash val="solid"/>
                      <a:round/>
                      <a:headEnd type="none" w="med" len="med"/>
                      <a:tailEnd type="none" w="med" len="med"/>
                    </a:lnR>
                    <a:noFill/>
                  </a:tcPr>
                </a:tc>
              </a:tr>
            </a:tbl>
          </a:graphicData>
        </a:graphic>
      </p:graphicFrame>
      <p:sp>
        <p:nvSpPr>
          <p:cNvPr id="47" name="Retângulo 46"/>
          <p:cNvSpPr/>
          <p:nvPr/>
        </p:nvSpPr>
        <p:spPr>
          <a:xfrm>
            <a:off x="1271464" y="916083"/>
            <a:ext cx="3321871" cy="461665"/>
          </a:xfrm>
          <a:prstGeom prst="rect">
            <a:avLst/>
          </a:prstGeom>
        </p:spPr>
        <p:txBody>
          <a:bodyPr wrap="none">
            <a:spAutoFit/>
          </a:bodyPr>
          <a:lstStyle/>
          <a:p>
            <a:r>
              <a:rPr lang="en-GB" sz="2400" dirty="0">
                <a:solidFill>
                  <a:schemeClr val="bg1"/>
                </a:solidFill>
                <a:latin typeface="Gill Sans MT Condensed" panose="020B0506020104020203" pitchFamily="34" charset="0"/>
                <a:ea typeface="Calibri" panose="020F0502020204030204" pitchFamily="34" charset="0"/>
              </a:rPr>
              <a:t>Contributions Interpretation (Rows)</a:t>
            </a:r>
            <a:endParaRPr lang="pt-PT" sz="2400" dirty="0">
              <a:solidFill>
                <a:schemeClr val="bg1"/>
              </a:solidFill>
              <a:latin typeface="Gill Sans MT Condensed" panose="020B0506020104020203" pitchFamily="34" charset="0"/>
            </a:endParaRPr>
          </a:p>
        </p:txBody>
      </p:sp>
      <p:grpSp>
        <p:nvGrpSpPr>
          <p:cNvPr id="48" name="Grupo 47"/>
          <p:cNvGrpSpPr/>
          <p:nvPr/>
        </p:nvGrpSpPr>
        <p:grpSpPr>
          <a:xfrm>
            <a:off x="5159896" y="911313"/>
            <a:ext cx="5616624" cy="5758047"/>
            <a:chOff x="5159896" y="911313"/>
            <a:chExt cx="5616624" cy="5758047"/>
          </a:xfrm>
        </p:grpSpPr>
        <p:pic>
          <p:nvPicPr>
            <p:cNvPr id="49" name="Imagem 48"/>
            <p:cNvPicPr/>
            <p:nvPr/>
          </p:nvPicPr>
          <p:blipFill rotWithShape="1">
            <a:blip r:embed="rId5"/>
            <a:srcRect l="41098" t="16934" r="7926" b="5174"/>
            <a:stretch/>
          </p:blipFill>
          <p:spPr bwMode="auto">
            <a:xfrm>
              <a:off x="5159896" y="1393260"/>
              <a:ext cx="5616624" cy="5276100"/>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0" name="Retângulo 49"/>
            <p:cNvSpPr/>
            <p:nvPr/>
          </p:nvSpPr>
          <p:spPr>
            <a:xfrm>
              <a:off x="6628312" y="911313"/>
              <a:ext cx="2780056" cy="461665"/>
            </a:xfrm>
            <a:prstGeom prst="rect">
              <a:avLst/>
            </a:prstGeom>
          </p:spPr>
          <p:txBody>
            <a:bodyPr wrap="none">
              <a:spAutoFit/>
            </a:bodyPr>
            <a:lstStyle/>
            <a:p>
              <a:r>
                <a:rPr lang="en-GB" sz="2400" dirty="0">
                  <a:solidFill>
                    <a:schemeClr val="bg1"/>
                  </a:solidFill>
                  <a:latin typeface="Gill Sans MT Condensed" panose="020B0506020104020203" pitchFamily="34" charset="0"/>
                </a:rPr>
                <a:t>D</a:t>
              </a:r>
              <a:r>
                <a:rPr lang="en-GB" sz="2400" dirty="0" smtClean="0">
                  <a:solidFill>
                    <a:schemeClr val="bg1"/>
                  </a:solidFill>
                  <a:latin typeface="Gill Sans MT Condensed" panose="020B0506020104020203" pitchFamily="34" charset="0"/>
                </a:rPr>
                <a:t>etected </a:t>
              </a:r>
              <a:r>
                <a:rPr lang="en-GB" sz="2400" dirty="0">
                  <a:solidFill>
                    <a:schemeClr val="bg1"/>
                  </a:solidFill>
                  <a:latin typeface="Gill Sans MT Condensed" panose="020B0506020104020203" pitchFamily="34" charset="0"/>
                </a:rPr>
                <a:t>T</a:t>
              </a:r>
              <a:r>
                <a:rPr lang="en-GB" sz="2400" dirty="0" smtClean="0">
                  <a:solidFill>
                    <a:schemeClr val="bg1"/>
                  </a:solidFill>
                  <a:latin typeface="Gill Sans MT Condensed" panose="020B0506020104020203" pitchFamily="34" charset="0"/>
                </a:rPr>
                <a:t>rajectories </a:t>
              </a:r>
              <a:r>
                <a:rPr lang="en-GB" sz="2400" dirty="0" smtClean="0">
                  <a:solidFill>
                    <a:schemeClr val="bg1"/>
                  </a:solidFill>
                  <a:latin typeface="Gill Sans MT Condensed" panose="020B0506020104020203" pitchFamily="34" charset="0"/>
                  <a:ea typeface="Calibri" panose="020F0502020204030204" pitchFamily="34" charset="0"/>
                </a:rPr>
                <a:t>(</a:t>
              </a:r>
              <a:r>
                <a:rPr lang="en-GB" sz="2400" dirty="0">
                  <a:solidFill>
                    <a:schemeClr val="bg1"/>
                  </a:solidFill>
                  <a:latin typeface="Gill Sans MT Condensed" panose="020B0506020104020203" pitchFamily="34" charset="0"/>
                  <a:ea typeface="Calibri" panose="020F0502020204030204" pitchFamily="34" charset="0"/>
                </a:rPr>
                <a:t>Rows)</a:t>
              </a:r>
              <a:endParaRPr lang="pt-PT" sz="2400" dirty="0">
                <a:solidFill>
                  <a:schemeClr val="bg1"/>
                </a:solidFill>
                <a:latin typeface="Gill Sans MT Condensed" panose="020B0506020104020203" pitchFamily="34" charset="0"/>
              </a:endParaRPr>
            </a:p>
          </p:txBody>
        </p:sp>
      </p:grpSp>
      <p:graphicFrame>
        <p:nvGraphicFramePr>
          <p:cNvPr id="51" name="Tabela 50"/>
          <p:cNvGraphicFramePr>
            <a:graphicFrameLocks noGrp="1"/>
          </p:cNvGraphicFramePr>
          <p:nvPr>
            <p:extLst>
              <p:ext uri="{D42A27DB-BD31-4B8C-83A1-F6EECF244321}">
                <p14:modId xmlns:p14="http://schemas.microsoft.com/office/powerpoint/2010/main" val="3170870419"/>
              </p:ext>
            </p:extLst>
          </p:nvPr>
        </p:nvGraphicFramePr>
        <p:xfrm>
          <a:off x="3955638" y="1390323"/>
          <a:ext cx="1080120" cy="2156356"/>
        </p:xfrm>
        <a:graphic>
          <a:graphicData uri="http://schemas.openxmlformats.org/drawingml/2006/table">
            <a:tbl>
              <a:tblPr>
                <a:tableStyleId>{5C22544A-7EE6-4342-B048-85BDC9FD1C3A}</a:tableStyleId>
              </a:tblPr>
              <a:tblGrid>
                <a:gridCol w="1080120"/>
              </a:tblGrid>
              <a:tr h="290607">
                <a:tc>
                  <a:txBody>
                    <a:bodyPr/>
                    <a:lstStyle/>
                    <a:p>
                      <a:pPr algn="ctr" fontAlgn="ctr"/>
                      <a:r>
                        <a:rPr lang="pt-PT" sz="1400" u="none" strike="noStrike" dirty="0">
                          <a:solidFill>
                            <a:srgbClr val="0070C0"/>
                          </a:solidFill>
                          <a:effectLst/>
                          <a:latin typeface="Arial Black" panose="020B0A04020102020204" pitchFamily="34" charset="0"/>
                        </a:rPr>
                        <a:t>Declining</a:t>
                      </a:r>
                      <a:endParaRPr lang="pt-PT" sz="1400" b="0" i="0" u="none" strike="noStrike" dirty="0">
                        <a:solidFill>
                          <a:srgbClr val="0070C0"/>
                        </a:solidFill>
                        <a:effectLst/>
                        <a:latin typeface="Arial Black" panose="020B0A040201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064">
                <a:tc>
                  <a:txBody>
                    <a:bodyPr/>
                    <a:lstStyle/>
                    <a:p>
                      <a:pPr algn="ctr" fontAlgn="ctr"/>
                      <a:r>
                        <a:rPr lang="pt-PT" sz="1400" u="none" strike="noStrike" dirty="0">
                          <a:solidFill>
                            <a:srgbClr val="0070C0"/>
                          </a:solidFill>
                          <a:effectLst/>
                          <a:latin typeface="Arial Black" panose="020B0A04020102020204" pitchFamily="34" charset="0"/>
                        </a:rPr>
                        <a:t>Stable</a:t>
                      </a:r>
                      <a:endParaRPr lang="pt-PT" sz="1400" b="0" i="0" u="none" strike="noStrike" dirty="0">
                        <a:solidFill>
                          <a:srgbClr val="0070C0"/>
                        </a:solidFill>
                        <a:effectLst/>
                        <a:latin typeface="Arial Black" panose="020B0A040201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1550">
                <a:tc>
                  <a:txBody>
                    <a:bodyPr/>
                    <a:lstStyle/>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ctr"/>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52" name="Tabela 51"/>
          <p:cNvGraphicFramePr>
            <a:graphicFrameLocks noGrp="1"/>
          </p:cNvGraphicFramePr>
          <p:nvPr>
            <p:extLst>
              <p:ext uri="{D42A27DB-BD31-4B8C-83A1-F6EECF244321}">
                <p14:modId xmlns:p14="http://schemas.microsoft.com/office/powerpoint/2010/main" val="2811384317"/>
              </p:ext>
            </p:extLst>
          </p:nvPr>
        </p:nvGraphicFramePr>
        <p:xfrm>
          <a:off x="3955638" y="3952934"/>
          <a:ext cx="1080120" cy="1205791"/>
        </p:xfrm>
        <a:graphic>
          <a:graphicData uri="http://schemas.openxmlformats.org/drawingml/2006/table">
            <a:tbl>
              <a:tblPr>
                <a:tableStyleId>{5C22544A-7EE6-4342-B048-85BDC9FD1C3A}</a:tableStyleId>
              </a:tblPr>
              <a:tblGrid>
                <a:gridCol w="1080120"/>
              </a:tblGrid>
              <a:tr h="268154">
                <a:tc>
                  <a:txBody>
                    <a:bodyPr/>
                    <a:lstStyle/>
                    <a:p>
                      <a:pPr algn="ctr" fontAlgn="ctr"/>
                      <a:r>
                        <a:rPr lang="pt-PT" sz="1400" u="none" strike="noStrike" dirty="0">
                          <a:solidFill>
                            <a:srgbClr val="FF0000"/>
                          </a:solidFill>
                          <a:effectLst/>
                          <a:latin typeface="Arial Black" panose="020B0A04020102020204" pitchFamily="34" charset="0"/>
                        </a:rPr>
                        <a:t>Declining</a:t>
                      </a:r>
                      <a:endParaRPr lang="pt-PT" sz="1400" b="0" i="0" u="none" strike="noStrike" dirty="0">
                        <a:solidFill>
                          <a:srgbClr val="FF0000"/>
                        </a:solidFill>
                        <a:effectLst/>
                        <a:latin typeface="Arial Black" panose="020B0A040201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fontAlgn="ctr"/>
                      <a:r>
                        <a:rPr lang="pt-PT" sz="1400" u="none" strike="noStrike" dirty="0">
                          <a:solidFill>
                            <a:srgbClr val="FF0000"/>
                          </a:solidFill>
                          <a:effectLst/>
                          <a:latin typeface="Arial Black" panose="020B0A04020102020204" pitchFamily="34" charset="0"/>
                        </a:rPr>
                        <a:t>Stable</a:t>
                      </a:r>
                      <a:endParaRPr lang="pt-PT" sz="1400" b="0" i="0" u="none" strike="noStrike" dirty="0">
                        <a:solidFill>
                          <a:srgbClr val="FF0000"/>
                        </a:solidFill>
                        <a:effectLst/>
                        <a:latin typeface="Arial Black" panose="020B0A040201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775">
                <a:tc>
                  <a:txBody>
                    <a:bodyPr/>
                    <a:lstStyle/>
                    <a:p>
                      <a:pPr algn="l" fontAlgn="b"/>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b"/>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p>
                      <a:pPr algn="l" fontAlgn="b"/>
                      <a:r>
                        <a:rPr lang="pt-PT" sz="1400" u="none" strike="noStrike" dirty="0">
                          <a:solidFill>
                            <a:schemeClr val="bg1"/>
                          </a:solidFill>
                          <a:effectLst/>
                          <a:latin typeface="Arial Black" panose="020B0A04020102020204" pitchFamily="34" charset="0"/>
                        </a:rPr>
                        <a:t> </a:t>
                      </a:r>
                      <a:endParaRPr lang="pt-PT" sz="1400" b="0" i="0" u="none" strike="noStrike" dirty="0">
                        <a:solidFill>
                          <a:schemeClr val="bg1"/>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53" name="Grupo 52"/>
          <p:cNvGrpSpPr/>
          <p:nvPr/>
        </p:nvGrpSpPr>
        <p:grpSpPr>
          <a:xfrm>
            <a:off x="5296772" y="2256852"/>
            <a:ext cx="5721441" cy="2978387"/>
            <a:chOff x="5296772" y="2256852"/>
            <a:chExt cx="5721441" cy="2978387"/>
          </a:xfrm>
        </p:grpSpPr>
        <p:sp>
          <p:nvSpPr>
            <p:cNvPr id="54" name="Oval 53"/>
            <p:cNvSpPr/>
            <p:nvPr/>
          </p:nvSpPr>
          <p:spPr>
            <a:xfrm rot="3285394">
              <a:off x="6589637" y="3104966"/>
              <a:ext cx="837408" cy="3423138"/>
            </a:xfrm>
            <a:prstGeom prst="ellipse">
              <a:avLst/>
            </a:prstGeom>
            <a:solidFill>
              <a:srgbClr val="0070C0">
                <a:alpha val="30000"/>
              </a:srgbClr>
            </a:solidFill>
            <a:ln w="31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55" name="Oval 54"/>
            <p:cNvSpPr/>
            <p:nvPr/>
          </p:nvSpPr>
          <p:spPr>
            <a:xfrm>
              <a:off x="9545354" y="2318229"/>
              <a:ext cx="655102" cy="1199291"/>
            </a:xfrm>
            <a:prstGeom prst="ellipse">
              <a:avLst/>
            </a:prstGeom>
            <a:solidFill>
              <a:srgbClr val="0070C0">
                <a:alpha val="30000"/>
              </a:srgbClr>
            </a:solidFill>
            <a:ln w="31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56" name="Oval 55"/>
            <p:cNvSpPr/>
            <p:nvPr/>
          </p:nvSpPr>
          <p:spPr>
            <a:xfrm>
              <a:off x="9984432" y="3143562"/>
              <a:ext cx="720080" cy="1030558"/>
            </a:xfrm>
            <a:prstGeom prst="ellipse">
              <a:avLst/>
            </a:prstGeom>
            <a:solidFill>
              <a:srgbClr val="0070C0">
                <a:alpha val="30000"/>
              </a:srgbClr>
            </a:solidFill>
            <a:ln w="31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57" name="CaixaDeTexto 56"/>
            <p:cNvSpPr txBox="1"/>
            <p:nvPr/>
          </p:nvSpPr>
          <p:spPr>
            <a:xfrm>
              <a:off x="5951984" y="4031310"/>
              <a:ext cx="1152128" cy="307777"/>
            </a:xfrm>
            <a:prstGeom prst="rect">
              <a:avLst/>
            </a:prstGeom>
            <a:noFill/>
          </p:spPr>
          <p:txBody>
            <a:bodyPr wrap="square" rtlCol="0">
              <a:spAutoFit/>
            </a:bodyPr>
            <a:lstStyle/>
            <a:p>
              <a:pPr algn="ctr"/>
              <a:r>
                <a:rPr lang="pt-PT" sz="1400" dirty="0">
                  <a:solidFill>
                    <a:srgbClr val="0070C0"/>
                  </a:solidFill>
                  <a:latin typeface="Arial Black" panose="020B0A04020102020204" pitchFamily="34" charset="0"/>
                </a:rPr>
                <a:t>D</a:t>
              </a:r>
              <a:r>
                <a:rPr lang="pt-PT" sz="1400" dirty="0" smtClean="0">
                  <a:solidFill>
                    <a:srgbClr val="0070C0"/>
                  </a:solidFill>
                  <a:latin typeface="Arial Black" panose="020B0A04020102020204" pitchFamily="34" charset="0"/>
                </a:rPr>
                <a:t>eclining</a:t>
              </a:r>
              <a:endParaRPr lang="pt-PT" sz="1400" dirty="0">
                <a:solidFill>
                  <a:srgbClr val="0070C0"/>
                </a:solidFill>
                <a:latin typeface="Arial Black" panose="020B0A04020102020204" pitchFamily="34" charset="0"/>
              </a:endParaRPr>
            </a:p>
          </p:txBody>
        </p:sp>
        <p:sp>
          <p:nvSpPr>
            <p:cNvPr id="58" name="CaixaDeTexto 57"/>
            <p:cNvSpPr txBox="1"/>
            <p:nvPr/>
          </p:nvSpPr>
          <p:spPr>
            <a:xfrm>
              <a:off x="9866085" y="2256852"/>
              <a:ext cx="1152128" cy="307777"/>
            </a:xfrm>
            <a:prstGeom prst="rect">
              <a:avLst/>
            </a:prstGeom>
            <a:noFill/>
          </p:spPr>
          <p:txBody>
            <a:bodyPr wrap="square" rtlCol="0">
              <a:spAutoFit/>
            </a:bodyPr>
            <a:lstStyle/>
            <a:p>
              <a:pPr algn="ctr"/>
              <a:r>
                <a:rPr lang="pt-PT" sz="1400" dirty="0" smtClean="0">
                  <a:solidFill>
                    <a:srgbClr val="0070C0"/>
                  </a:solidFill>
                  <a:latin typeface="Arial Black" panose="020B0A04020102020204" pitchFamily="34" charset="0"/>
                </a:rPr>
                <a:t>Stable</a:t>
              </a:r>
              <a:endParaRPr lang="pt-PT" sz="1400" dirty="0">
                <a:solidFill>
                  <a:srgbClr val="0070C0"/>
                </a:solidFill>
                <a:latin typeface="Arial Black" panose="020B0A04020102020204" pitchFamily="34" charset="0"/>
              </a:endParaRPr>
            </a:p>
          </p:txBody>
        </p:sp>
        <p:sp>
          <p:nvSpPr>
            <p:cNvPr id="59" name="CaixaDeTexto 58"/>
            <p:cNvSpPr txBox="1"/>
            <p:nvPr/>
          </p:nvSpPr>
          <p:spPr>
            <a:xfrm>
              <a:off x="9808164" y="4129361"/>
              <a:ext cx="1152128" cy="307777"/>
            </a:xfrm>
            <a:prstGeom prst="rect">
              <a:avLst/>
            </a:prstGeom>
            <a:noFill/>
          </p:spPr>
          <p:txBody>
            <a:bodyPr wrap="square" rtlCol="0">
              <a:spAutoFit/>
            </a:bodyPr>
            <a:lstStyle/>
            <a:p>
              <a:pPr algn="ctr"/>
              <a:r>
                <a:rPr lang="pt-PT" sz="1400" dirty="0" smtClean="0">
                  <a:solidFill>
                    <a:srgbClr val="0070C0"/>
                  </a:solidFill>
                  <a:latin typeface="Arial Black" panose="020B0A04020102020204" pitchFamily="34" charset="0"/>
                </a:rPr>
                <a:t>Stable</a:t>
              </a:r>
              <a:endParaRPr lang="pt-PT" sz="1400" dirty="0">
                <a:solidFill>
                  <a:srgbClr val="0070C0"/>
                </a:solidFill>
                <a:latin typeface="Arial Black" panose="020B0A04020102020204" pitchFamily="34" charset="0"/>
              </a:endParaRPr>
            </a:p>
          </p:txBody>
        </p:sp>
      </p:grpSp>
      <p:grpSp>
        <p:nvGrpSpPr>
          <p:cNvPr id="60" name="Grupo 59"/>
          <p:cNvGrpSpPr/>
          <p:nvPr/>
        </p:nvGrpSpPr>
        <p:grpSpPr>
          <a:xfrm>
            <a:off x="8018340" y="1487584"/>
            <a:ext cx="2590069" cy="4928590"/>
            <a:chOff x="8018340" y="1487584"/>
            <a:chExt cx="2590069" cy="4928590"/>
          </a:xfrm>
        </p:grpSpPr>
        <p:sp>
          <p:nvSpPr>
            <p:cNvPr id="61" name="Oval 60"/>
            <p:cNvSpPr/>
            <p:nvPr/>
          </p:nvSpPr>
          <p:spPr>
            <a:xfrm rot="19640205">
              <a:off x="8733987" y="1487584"/>
              <a:ext cx="1038349" cy="1341450"/>
            </a:xfrm>
            <a:prstGeom prst="ellipse">
              <a:avLst/>
            </a:prstGeom>
            <a:solidFill>
              <a:srgbClr val="FF0000">
                <a:alpha val="30000"/>
              </a:srgbClr>
            </a:solidFill>
            <a:ln w="31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62" name="Oval 61"/>
            <p:cNvSpPr/>
            <p:nvPr/>
          </p:nvSpPr>
          <p:spPr>
            <a:xfrm>
              <a:off x="9012524" y="5048022"/>
              <a:ext cx="827891" cy="1368152"/>
            </a:xfrm>
            <a:prstGeom prst="ellipse">
              <a:avLst/>
            </a:prstGeom>
            <a:solidFill>
              <a:srgbClr val="FF0000">
                <a:alpha val="30000"/>
              </a:srgbClr>
            </a:solidFill>
            <a:ln w="31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PT"/>
            </a:p>
          </p:txBody>
        </p:sp>
        <p:sp>
          <p:nvSpPr>
            <p:cNvPr id="63" name="CaixaDeTexto 62"/>
            <p:cNvSpPr txBox="1"/>
            <p:nvPr/>
          </p:nvSpPr>
          <p:spPr>
            <a:xfrm>
              <a:off x="8018340" y="5946093"/>
              <a:ext cx="1152128" cy="307777"/>
            </a:xfrm>
            <a:prstGeom prst="rect">
              <a:avLst/>
            </a:prstGeom>
            <a:noFill/>
          </p:spPr>
          <p:txBody>
            <a:bodyPr wrap="square" rtlCol="0">
              <a:spAutoFit/>
            </a:bodyPr>
            <a:lstStyle/>
            <a:p>
              <a:pPr algn="ctr"/>
              <a:r>
                <a:rPr lang="pt-PT" sz="1400" dirty="0">
                  <a:solidFill>
                    <a:srgbClr val="FF0000"/>
                  </a:solidFill>
                  <a:latin typeface="Arial Black" panose="020B0A04020102020204" pitchFamily="34" charset="0"/>
                </a:rPr>
                <a:t>D</a:t>
              </a:r>
              <a:r>
                <a:rPr lang="pt-PT" sz="1400" dirty="0" smtClean="0">
                  <a:solidFill>
                    <a:srgbClr val="FF0000"/>
                  </a:solidFill>
                  <a:latin typeface="Arial Black" panose="020B0A04020102020204" pitchFamily="34" charset="0"/>
                </a:rPr>
                <a:t>eclining</a:t>
              </a:r>
              <a:endParaRPr lang="pt-PT" sz="1400" dirty="0">
                <a:solidFill>
                  <a:srgbClr val="FF0000"/>
                </a:solidFill>
                <a:latin typeface="Arial Black" panose="020B0A04020102020204" pitchFamily="34" charset="0"/>
              </a:endParaRPr>
            </a:p>
          </p:txBody>
        </p:sp>
        <p:sp>
          <p:nvSpPr>
            <p:cNvPr id="64" name="CaixaDeTexto 63"/>
            <p:cNvSpPr txBox="1"/>
            <p:nvPr/>
          </p:nvSpPr>
          <p:spPr>
            <a:xfrm>
              <a:off x="9456281" y="1677921"/>
              <a:ext cx="1152128" cy="307777"/>
            </a:xfrm>
            <a:prstGeom prst="rect">
              <a:avLst/>
            </a:prstGeom>
            <a:noFill/>
          </p:spPr>
          <p:txBody>
            <a:bodyPr wrap="square" rtlCol="0">
              <a:spAutoFit/>
            </a:bodyPr>
            <a:lstStyle/>
            <a:p>
              <a:pPr algn="ctr"/>
              <a:r>
                <a:rPr lang="pt-PT" sz="1400" dirty="0" smtClean="0">
                  <a:solidFill>
                    <a:srgbClr val="FF0000"/>
                  </a:solidFill>
                  <a:latin typeface="Arial Black" panose="020B0A04020102020204" pitchFamily="34" charset="0"/>
                </a:rPr>
                <a:t>Stable</a:t>
              </a:r>
              <a:endParaRPr lang="pt-PT" sz="1400" dirty="0">
                <a:solidFill>
                  <a:srgbClr val="FF0000"/>
                </a:solidFill>
                <a:latin typeface="Arial Black" panose="020B0A04020102020204" pitchFamily="34" charset="0"/>
              </a:endParaRPr>
            </a:p>
          </p:txBody>
        </p:sp>
      </p:grpSp>
      <p:sp>
        <p:nvSpPr>
          <p:cNvPr id="65" name="Retângulo 64"/>
          <p:cNvSpPr/>
          <p:nvPr/>
        </p:nvSpPr>
        <p:spPr>
          <a:xfrm>
            <a:off x="4655840" y="909689"/>
            <a:ext cx="7292686" cy="461665"/>
          </a:xfrm>
          <a:prstGeom prst="rect">
            <a:avLst/>
          </a:prstGeom>
        </p:spPr>
        <p:txBody>
          <a:bodyPr wrap="square">
            <a:spAutoFit/>
          </a:bodyPr>
          <a:lstStyle/>
          <a:p>
            <a:pPr algn="ctr"/>
            <a:r>
              <a:rPr lang="en-GB" sz="2400" dirty="0">
                <a:solidFill>
                  <a:schemeClr val="bg1"/>
                </a:solidFill>
                <a:latin typeface="Gill Sans MT Condensed" panose="020B0506020104020203" pitchFamily="34" charset="0"/>
                <a:ea typeface="Calibri" panose="020F0502020204030204" pitchFamily="34" charset="0"/>
              </a:rPr>
              <a:t>HJ-BIPLOT simultaneous factorial </a:t>
            </a:r>
            <a:r>
              <a:rPr lang="en-GB" sz="2400" dirty="0" smtClean="0">
                <a:solidFill>
                  <a:schemeClr val="bg1"/>
                </a:solidFill>
                <a:latin typeface="Gill Sans MT Condensed" panose="020B0506020104020203" pitchFamily="34" charset="0"/>
                <a:ea typeface="Calibri" panose="020F0502020204030204" pitchFamily="34" charset="0"/>
              </a:rPr>
              <a:t>representation and </a:t>
            </a:r>
            <a:r>
              <a:rPr lang="en-GB" sz="2400" dirty="0">
                <a:solidFill>
                  <a:schemeClr val="bg1"/>
                </a:solidFill>
                <a:latin typeface="Gill Sans MT Condensed" panose="020B0506020104020203" pitchFamily="34" charset="0"/>
                <a:ea typeface="Calibri" panose="020F0502020204030204" pitchFamily="34" charset="0"/>
              </a:rPr>
              <a:t>3 clusters of </a:t>
            </a:r>
            <a:r>
              <a:rPr lang="en-GB" sz="2400" dirty="0" smtClean="0">
                <a:solidFill>
                  <a:schemeClr val="bg1"/>
                </a:solidFill>
                <a:latin typeface="Gill Sans MT Condensed" panose="020B0506020104020203" pitchFamily="34" charset="0"/>
                <a:ea typeface="Calibri" panose="020F0502020204030204" pitchFamily="34" charset="0"/>
              </a:rPr>
              <a:t>countries</a:t>
            </a:r>
            <a:endParaRPr lang="pt-PT" sz="2400" dirty="0">
              <a:solidFill>
                <a:schemeClr val="bg1"/>
              </a:solidFill>
              <a:latin typeface="Gill Sans MT Condensed" panose="020B0506020104020203" pitchFamily="34" charset="0"/>
            </a:endParaRPr>
          </a:p>
        </p:txBody>
      </p:sp>
      <p:grpSp>
        <p:nvGrpSpPr>
          <p:cNvPr id="66" name="Grupo 65"/>
          <p:cNvGrpSpPr/>
          <p:nvPr/>
        </p:nvGrpSpPr>
        <p:grpSpPr>
          <a:xfrm>
            <a:off x="5664532" y="1371354"/>
            <a:ext cx="5544036" cy="5298006"/>
            <a:chOff x="5736540" y="1080728"/>
            <a:chExt cx="5544036" cy="5298006"/>
          </a:xfrm>
        </p:grpSpPr>
        <p:pic>
          <p:nvPicPr>
            <p:cNvPr id="67" name="Imagem 66"/>
            <p:cNvPicPr/>
            <p:nvPr/>
          </p:nvPicPr>
          <p:blipFill rotWithShape="1">
            <a:blip r:embed="rId6"/>
            <a:srcRect l="28399" t="13829" r="20626" b="7432"/>
            <a:stretch/>
          </p:blipFill>
          <p:spPr bwMode="auto">
            <a:xfrm>
              <a:off x="5736540" y="1080728"/>
              <a:ext cx="5544036" cy="5298006"/>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cxnSp>
          <p:nvCxnSpPr>
            <p:cNvPr id="68" name="Conexão reta 67"/>
            <p:cNvCxnSpPr/>
            <p:nvPr/>
          </p:nvCxnSpPr>
          <p:spPr>
            <a:xfrm>
              <a:off x="6096000" y="3419061"/>
              <a:ext cx="475252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9296604" y="1340768"/>
              <a:ext cx="0" cy="468052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0" name="Tabela 69"/>
          <p:cNvGraphicFramePr>
            <a:graphicFrameLocks noGrp="1"/>
          </p:cNvGraphicFramePr>
          <p:nvPr>
            <p:extLst>
              <p:ext uri="{D42A27DB-BD31-4B8C-83A1-F6EECF244321}">
                <p14:modId xmlns:p14="http://schemas.microsoft.com/office/powerpoint/2010/main" val="1967337470"/>
              </p:ext>
            </p:extLst>
          </p:nvPr>
        </p:nvGraphicFramePr>
        <p:xfrm>
          <a:off x="911424" y="1391232"/>
          <a:ext cx="3908601" cy="3354705"/>
        </p:xfrm>
        <a:graphic>
          <a:graphicData uri="http://schemas.openxmlformats.org/drawingml/2006/table">
            <a:tbl>
              <a:tblPr>
                <a:tableStyleId>{5C22544A-7EE6-4342-B048-85BDC9FD1C3A}</a:tableStyleId>
              </a:tblPr>
              <a:tblGrid>
                <a:gridCol w="860601"/>
                <a:gridCol w="609600"/>
                <a:gridCol w="609600"/>
                <a:gridCol w="609600"/>
                <a:gridCol w="609600"/>
                <a:gridCol w="609600"/>
              </a:tblGrid>
              <a:tr h="200025">
                <a:tc>
                  <a:txBody>
                    <a:bodyPr/>
                    <a:lstStyle/>
                    <a:p>
                      <a:pPr algn="ctr" fontAlgn="ctr"/>
                      <a:r>
                        <a:rPr lang="pt-PT" sz="2000" u="none" strike="noStrike" dirty="0">
                          <a:solidFill>
                            <a:schemeClr val="bg1"/>
                          </a:solidFill>
                          <a:effectLst/>
                          <a:latin typeface="Gill Sans MT Condensed" panose="020B0506020104020203" pitchFamily="34" charset="0"/>
                        </a:rPr>
                        <a:t>Cluster 1</a:t>
                      </a:r>
                      <a:endParaRPr lang="pt-PT" sz="2000" b="1" i="0" u="none" strike="noStrike" dirty="0">
                        <a:solidFill>
                          <a:schemeClr val="bg1"/>
                        </a:solidFill>
                        <a:effectLst/>
                        <a:latin typeface="Gill Sans MT Condensed" panose="020B0506020104020203" pitchFamily="34" charset="0"/>
                      </a:endParaRPr>
                    </a:p>
                  </a:txBody>
                  <a:tcPr marL="9525" marR="9525" marT="9525" marB="0" anchor="ctr">
                    <a:lnB w="12700" cap="flat" cmpd="sng" algn="ctr">
                      <a:solidFill>
                        <a:schemeClr val="tx1"/>
                      </a:solidFill>
                      <a:prstDash val="solid"/>
                      <a:round/>
                      <a:headEnd type="none" w="med" len="med"/>
                      <a:tailEnd type="none" w="med" len="med"/>
                    </a:lnB>
                    <a:noFill/>
                  </a:tcPr>
                </a:tc>
                <a:tc gridSpan="2">
                  <a:txBody>
                    <a:bodyPr/>
                    <a:lstStyle/>
                    <a:p>
                      <a:pPr algn="ctr" fontAlgn="ctr"/>
                      <a:r>
                        <a:rPr lang="pt-PT" sz="2000" u="none" strike="noStrike" dirty="0">
                          <a:solidFill>
                            <a:schemeClr val="bg1"/>
                          </a:solidFill>
                          <a:effectLst/>
                          <a:latin typeface="Gill Sans MT Condensed" panose="020B0506020104020203" pitchFamily="34" charset="0"/>
                        </a:rPr>
                        <a:t>Cluster 2</a:t>
                      </a:r>
                      <a:endParaRPr lang="pt-PT" sz="2000" b="1" i="0" u="none" strike="noStrike" dirty="0">
                        <a:solidFill>
                          <a:schemeClr val="bg1"/>
                        </a:solidFill>
                        <a:effectLst/>
                        <a:latin typeface="Gill Sans MT Condensed" panose="020B0506020104020203" pitchFamily="34" charset="0"/>
                      </a:endParaRPr>
                    </a:p>
                  </a:txBody>
                  <a:tcPr marL="9525" marR="9525" marT="9525" marB="0" anchor="ctr">
                    <a:lnB w="12700" cap="flat" cmpd="sng" algn="ctr">
                      <a:solidFill>
                        <a:schemeClr val="tx1"/>
                      </a:solidFill>
                      <a:prstDash val="solid"/>
                      <a:round/>
                      <a:headEnd type="none" w="med" len="med"/>
                      <a:tailEnd type="none" w="med" len="med"/>
                    </a:lnB>
                    <a:noFill/>
                  </a:tcPr>
                </a:tc>
                <a:tc hMerge="1">
                  <a:txBody>
                    <a:bodyPr/>
                    <a:lstStyle/>
                    <a:p>
                      <a:endParaRPr lang="pt-PT"/>
                    </a:p>
                  </a:txBody>
                  <a:tcPr/>
                </a:tc>
                <a:tc gridSpan="3">
                  <a:txBody>
                    <a:bodyPr/>
                    <a:lstStyle/>
                    <a:p>
                      <a:pPr algn="ctr" fontAlgn="ctr"/>
                      <a:r>
                        <a:rPr lang="pt-PT" sz="2000" u="none" strike="noStrike" dirty="0">
                          <a:solidFill>
                            <a:schemeClr val="bg1"/>
                          </a:solidFill>
                          <a:effectLst/>
                          <a:latin typeface="Gill Sans MT Condensed" panose="020B0506020104020203" pitchFamily="34" charset="0"/>
                        </a:rPr>
                        <a:t>Cluster 3</a:t>
                      </a:r>
                      <a:endParaRPr lang="pt-PT" sz="2000" b="1" i="0" u="none" strike="noStrike" dirty="0">
                        <a:solidFill>
                          <a:schemeClr val="bg1"/>
                        </a:solidFill>
                        <a:effectLst/>
                        <a:latin typeface="Gill Sans MT Condensed" panose="020B0506020104020203" pitchFamily="34" charset="0"/>
                      </a:endParaRPr>
                    </a:p>
                  </a:txBody>
                  <a:tcPr marL="9525" marR="9525" marT="9525" marB="0" anchor="ctr">
                    <a:lnB w="12700" cap="flat" cmpd="sng" algn="ctr">
                      <a:solidFill>
                        <a:schemeClr val="tx1"/>
                      </a:solidFill>
                      <a:prstDash val="solid"/>
                      <a:round/>
                      <a:headEnd type="none" w="med" len="med"/>
                      <a:tailEnd type="none" w="med" len="med"/>
                    </a:lnB>
                    <a:noFill/>
                  </a:tcPr>
                </a:tc>
                <a:tc hMerge="1">
                  <a:txBody>
                    <a:bodyPr/>
                    <a:lstStyle/>
                    <a:p>
                      <a:endParaRPr lang="pt-PT"/>
                    </a:p>
                  </a:txBody>
                  <a:tcPr/>
                </a:tc>
                <a:tc hMerge="1">
                  <a:txBody>
                    <a:bodyPr/>
                    <a:lstStyle/>
                    <a:p>
                      <a:endParaRPr lang="pt-PT"/>
                    </a:p>
                  </a:txBody>
                  <a:tcPr/>
                </a:tc>
              </a:tr>
              <a:tr h="190500">
                <a:tc>
                  <a:txBody>
                    <a:bodyPr/>
                    <a:lstStyle/>
                    <a:p>
                      <a:pPr algn="ctr" fontAlgn="ctr"/>
                      <a:r>
                        <a:rPr lang="pt-PT" sz="1600" u="none" strike="noStrike" dirty="0" smtClean="0">
                          <a:solidFill>
                            <a:schemeClr val="tx1"/>
                          </a:solidFill>
                          <a:effectLst/>
                          <a:latin typeface="Gill Sans MT Condensed" panose="020B0506020104020203" pitchFamily="34" charset="0"/>
                        </a:rPr>
                        <a:t>EL2012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EL2010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IE2014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AT2010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DE2012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FR2014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a:txBody>
                    <a:bodyPr/>
                    <a:lstStyle/>
                    <a:p>
                      <a:pPr algn="ctr" fontAlgn="ctr"/>
                      <a:r>
                        <a:rPr lang="pt-PT" sz="1600" u="none" strike="noStrike" dirty="0" smtClean="0">
                          <a:solidFill>
                            <a:schemeClr val="tx1"/>
                          </a:solidFill>
                          <a:effectLst/>
                          <a:latin typeface="Gill Sans MT Condensed" panose="020B0506020104020203" pitchFamily="34" charset="0"/>
                        </a:rPr>
                        <a:t>EL2013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EL2011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IT2010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AT2011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DE2013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LU2010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200025">
                <a:tc>
                  <a:txBody>
                    <a:bodyPr/>
                    <a:lstStyle/>
                    <a:p>
                      <a:pPr algn="ctr" fontAlgn="ctr"/>
                      <a:r>
                        <a:rPr lang="pt-PT" sz="1600" u="none" strike="noStrike" dirty="0" smtClean="0">
                          <a:solidFill>
                            <a:schemeClr val="tx1"/>
                          </a:solidFill>
                          <a:effectLst/>
                          <a:latin typeface="Gill Sans MT Condensed" panose="020B0506020104020203" pitchFamily="34" charset="0"/>
                        </a:rPr>
                        <a:t>EL2014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ES2010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IT2011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AT2012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DE2014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LU2011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rowSpan="9">
                  <a:txBody>
                    <a:bodyPr/>
                    <a:lstStyle/>
                    <a:p>
                      <a:pPr algn="ctr"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ctr"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ctr"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ctr"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ctr"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l"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l"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l"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p>
                      <a:pPr algn="l" fontAlgn="b"/>
                      <a:r>
                        <a:rPr lang="pt-PT" sz="1600" u="none" strike="noStrike" dirty="0">
                          <a:solidFill>
                            <a:schemeClr val="bg1"/>
                          </a:solidFill>
                          <a:effectLst/>
                          <a:latin typeface="Gill Sans MT Condensed" panose="020B0506020104020203" pitchFamily="34" charset="0"/>
                        </a:rPr>
                        <a:t> </a:t>
                      </a:r>
                      <a:endParaRPr lang="pt-PT" sz="16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ES2011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IT2012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AT2013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FI2010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LU2012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ctr"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ES2012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IT2013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AT2014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FI2011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LU2013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ctr"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ES2013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IT2014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BE2010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FI2012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LU2014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ctr"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ES2014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PT2010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BE2011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FI2013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NL2010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ctr"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IE2010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PT2011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BE2012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FI2014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NL2011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IE2011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PT2012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BE2013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FR2010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NL2012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IE2012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PT2013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BE2014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FR2011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NL2013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200025">
                <a:tc vMerge="1">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IE2013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PT2014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D2D"/>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DE2010</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FR2012</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NL2014</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r h="190500">
                <a:tc vMerge="1">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gridSpan="2">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l" fontAlgn="b"/>
                      <a:endParaRPr lang="pt-PT" sz="16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DE2011</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ctr"/>
                      <a:r>
                        <a:rPr lang="pt-PT" sz="1600" u="none" strike="noStrike" dirty="0" smtClean="0">
                          <a:solidFill>
                            <a:schemeClr val="tx1"/>
                          </a:solidFill>
                          <a:effectLst/>
                          <a:latin typeface="Gill Sans MT Condensed" panose="020B0506020104020203" pitchFamily="34" charset="0"/>
                        </a:rPr>
                        <a:t>FR2013</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c>
                  <a:txBody>
                    <a:bodyPr/>
                    <a:lstStyle/>
                    <a:p>
                      <a:pPr algn="ctr" fontAlgn="b"/>
                      <a:r>
                        <a:rPr lang="pt-PT" sz="1600" u="none" strike="noStrike" dirty="0">
                          <a:solidFill>
                            <a:schemeClr val="tx1"/>
                          </a:solidFill>
                          <a:effectLst/>
                          <a:latin typeface="Gill Sans MT Condensed" panose="020B0506020104020203" pitchFamily="34" charset="0"/>
                        </a:rPr>
                        <a:t> </a:t>
                      </a:r>
                      <a:endParaRPr lang="pt-PT" sz="1600" b="0"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F6"/>
                    </a:solidFill>
                  </a:tcPr>
                </a:tc>
              </a:tr>
            </a:tbl>
          </a:graphicData>
        </a:graphic>
      </p:graphicFrame>
    </p:spTree>
    <p:extLst>
      <p:ext uri="{BB962C8B-B14F-4D97-AF65-F5344CB8AC3E}">
        <p14:creationId xmlns:p14="http://schemas.microsoft.com/office/powerpoint/2010/main" val="22615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500"/>
                                        <p:tgtEl>
                                          <p:spTgt spid="28"/>
                                        </p:tgtEl>
                                      </p:cBhvr>
                                    </p:animEffect>
                                  </p:childTnLst>
                                </p:cTn>
                              </p:par>
                              <p:par>
                                <p:cTn id="25" presetID="18" presetClass="entr" presetSubtype="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downRight)">
                                      <p:cBhvr>
                                        <p:cTn id="27" dur="500"/>
                                        <p:tgtEl>
                                          <p:spTgt spid="31"/>
                                        </p:tgtEl>
                                      </p:cBhvr>
                                    </p:animEffect>
                                  </p:childTnLst>
                                </p:cTn>
                              </p:par>
                              <p:par>
                                <p:cTn id="28" presetID="18" presetClass="entr" presetSubtype="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trips(downRigh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strips(downRight)">
                                      <p:cBhvr>
                                        <p:cTn id="35" dur="500"/>
                                        <p:tgtEl>
                                          <p:spTgt spid="34"/>
                                        </p:tgtEl>
                                      </p:cBhvr>
                                    </p:animEffect>
                                  </p:childTnLst>
                                </p:cTn>
                              </p:par>
                              <p:par>
                                <p:cTn id="36" presetID="18" presetClass="entr" presetSubtype="6"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strips(downRigh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trips(downRight)">
                                      <p:cBhvr>
                                        <p:cTn id="43" dur="500"/>
                                        <p:tgtEl>
                                          <p:spTgt spid="43"/>
                                        </p:tgtEl>
                                      </p:cBhvr>
                                    </p:animEffect>
                                  </p:childTnLst>
                                </p:cTn>
                              </p:par>
                              <p:par>
                                <p:cTn id="44" presetID="18" presetClass="entr" presetSubtype="6"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strips(downRight)">
                                      <p:cBhvr>
                                        <p:cTn id="46" dur="500"/>
                                        <p:tgtEl>
                                          <p:spTgt spid="37"/>
                                        </p:tgtEl>
                                      </p:cBhvr>
                                    </p:animEffect>
                                  </p:childTnLst>
                                </p:cTn>
                              </p:par>
                              <p:par>
                                <p:cTn id="47" presetID="18" presetClass="entr" presetSubtype="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strips(downRight)">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nodeType="clickEffect">
                                  <p:stCondLst>
                                    <p:cond delay="0"/>
                                  </p:stCondLst>
                                  <p:childTnLst>
                                    <p:anim calcmode="lin" valueType="num">
                                      <p:cBhvr>
                                        <p:cTn id="53" dur="500"/>
                                        <p:tgtEl>
                                          <p:spTgt spid="2"/>
                                        </p:tgtEl>
                                        <p:attrNameLst>
                                          <p:attrName>ppt_w</p:attrName>
                                        </p:attrNameLst>
                                      </p:cBhvr>
                                      <p:tavLst>
                                        <p:tav tm="0">
                                          <p:val>
                                            <p:strVal val="ppt_w"/>
                                          </p:val>
                                        </p:tav>
                                        <p:tav tm="100000">
                                          <p:val>
                                            <p:fltVal val="0"/>
                                          </p:val>
                                        </p:tav>
                                      </p:tavLst>
                                    </p:anim>
                                    <p:anim calcmode="lin" valueType="num">
                                      <p:cBhvr>
                                        <p:cTn id="54" dur="500"/>
                                        <p:tgtEl>
                                          <p:spTgt spid="2"/>
                                        </p:tgtEl>
                                        <p:attrNameLst>
                                          <p:attrName>ppt_h</p:attrName>
                                        </p:attrNameLst>
                                      </p:cBhvr>
                                      <p:tavLst>
                                        <p:tav tm="0">
                                          <p:val>
                                            <p:strVal val="ppt_h"/>
                                          </p:val>
                                        </p:tav>
                                        <p:tav tm="100000">
                                          <p:val>
                                            <p:fltVal val="0"/>
                                          </p:val>
                                        </p:tav>
                                      </p:tavLst>
                                    </p:anim>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53" presetClass="exit" presetSubtype="32" fill="hold" grpId="1" nodeType="withEffect">
                                  <p:stCondLst>
                                    <p:cond delay="0"/>
                                  </p:stCondLst>
                                  <p:childTnLst>
                                    <p:anim calcmode="lin" valueType="num">
                                      <p:cBhvr>
                                        <p:cTn id="58" dur="500"/>
                                        <p:tgtEl>
                                          <p:spTgt spid="6"/>
                                        </p:tgtEl>
                                        <p:attrNameLst>
                                          <p:attrName>ppt_w</p:attrName>
                                        </p:attrNameLst>
                                      </p:cBhvr>
                                      <p:tavLst>
                                        <p:tav tm="0">
                                          <p:val>
                                            <p:strVal val="ppt_w"/>
                                          </p:val>
                                        </p:tav>
                                        <p:tav tm="100000">
                                          <p:val>
                                            <p:fltVal val="0"/>
                                          </p:val>
                                        </p:tav>
                                      </p:tavLst>
                                    </p:anim>
                                    <p:anim calcmode="lin" valueType="num">
                                      <p:cBhvr>
                                        <p:cTn id="59" dur="500"/>
                                        <p:tgtEl>
                                          <p:spTgt spid="6"/>
                                        </p:tgtEl>
                                        <p:attrNameLst>
                                          <p:attrName>ppt_h</p:attrName>
                                        </p:attrNameLst>
                                      </p:cBhvr>
                                      <p:tavLst>
                                        <p:tav tm="0">
                                          <p:val>
                                            <p:strVal val="ppt_h"/>
                                          </p:val>
                                        </p:tav>
                                        <p:tav tm="100000">
                                          <p:val>
                                            <p:fltVal val="0"/>
                                          </p:val>
                                        </p:tav>
                                      </p:tavLst>
                                    </p:anim>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53" presetClass="exit" presetSubtype="32" fill="hold" nodeType="withEffect">
                                  <p:stCondLst>
                                    <p:cond delay="0"/>
                                  </p:stCondLst>
                                  <p:childTnLst>
                                    <p:anim calcmode="lin" valueType="num">
                                      <p:cBhvr>
                                        <p:cTn id="63" dur="500"/>
                                        <p:tgtEl>
                                          <p:spTgt spid="5"/>
                                        </p:tgtEl>
                                        <p:attrNameLst>
                                          <p:attrName>ppt_w</p:attrName>
                                        </p:attrNameLst>
                                      </p:cBhvr>
                                      <p:tavLst>
                                        <p:tav tm="0">
                                          <p:val>
                                            <p:strVal val="ppt_w"/>
                                          </p:val>
                                        </p:tav>
                                        <p:tav tm="100000">
                                          <p:val>
                                            <p:fltVal val="0"/>
                                          </p:val>
                                        </p:tav>
                                      </p:tavLst>
                                    </p:anim>
                                    <p:anim calcmode="lin" valueType="num">
                                      <p:cBhvr>
                                        <p:cTn id="64" dur="500"/>
                                        <p:tgtEl>
                                          <p:spTgt spid="5"/>
                                        </p:tgtEl>
                                        <p:attrNameLst>
                                          <p:attrName>ppt_h</p:attrName>
                                        </p:attrNameLst>
                                      </p:cBhvr>
                                      <p:tavLst>
                                        <p:tav tm="0">
                                          <p:val>
                                            <p:strVal val="ppt_h"/>
                                          </p:val>
                                        </p:tav>
                                        <p:tav tm="100000">
                                          <p:val>
                                            <p:fltVal val="0"/>
                                          </p:val>
                                        </p:tav>
                                      </p:tavLst>
                                    </p:anim>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28"/>
                                        </p:tgtEl>
                                        <p:attrNameLst>
                                          <p:attrName>ppt_w</p:attrName>
                                        </p:attrNameLst>
                                      </p:cBhvr>
                                      <p:tavLst>
                                        <p:tav tm="0">
                                          <p:val>
                                            <p:strVal val="ppt_w"/>
                                          </p:val>
                                        </p:tav>
                                        <p:tav tm="100000">
                                          <p:val>
                                            <p:fltVal val="0"/>
                                          </p:val>
                                        </p:tav>
                                      </p:tavLst>
                                    </p:anim>
                                    <p:anim calcmode="lin" valueType="num">
                                      <p:cBhvr>
                                        <p:cTn id="69" dur="500"/>
                                        <p:tgtEl>
                                          <p:spTgt spid="28"/>
                                        </p:tgtEl>
                                        <p:attrNameLst>
                                          <p:attrName>ppt_h</p:attrName>
                                        </p:attrNameLst>
                                      </p:cBhvr>
                                      <p:tavLst>
                                        <p:tav tm="0">
                                          <p:val>
                                            <p:strVal val="ppt_h"/>
                                          </p:val>
                                        </p:tav>
                                        <p:tav tm="100000">
                                          <p:val>
                                            <p:fltVal val="0"/>
                                          </p:val>
                                        </p:tav>
                                      </p:tavLst>
                                    </p:anim>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31"/>
                                        </p:tgtEl>
                                        <p:attrNameLst>
                                          <p:attrName>ppt_w</p:attrName>
                                        </p:attrNameLst>
                                      </p:cBhvr>
                                      <p:tavLst>
                                        <p:tav tm="0">
                                          <p:val>
                                            <p:strVal val="ppt_w"/>
                                          </p:val>
                                        </p:tav>
                                        <p:tav tm="100000">
                                          <p:val>
                                            <p:fltVal val="0"/>
                                          </p:val>
                                        </p:tav>
                                      </p:tavLst>
                                    </p:anim>
                                    <p:anim calcmode="lin" valueType="num">
                                      <p:cBhvr>
                                        <p:cTn id="74" dur="500"/>
                                        <p:tgtEl>
                                          <p:spTgt spid="31"/>
                                        </p:tgtEl>
                                        <p:attrNameLst>
                                          <p:attrName>ppt_h</p:attrName>
                                        </p:attrNameLst>
                                      </p:cBhvr>
                                      <p:tavLst>
                                        <p:tav tm="0">
                                          <p:val>
                                            <p:strVal val="ppt_h"/>
                                          </p:val>
                                        </p:tav>
                                        <p:tav tm="100000">
                                          <p:val>
                                            <p:fltVal val="0"/>
                                          </p:val>
                                        </p:tav>
                                      </p:tavLst>
                                    </p:anim>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26"/>
                                        </p:tgtEl>
                                        <p:attrNameLst>
                                          <p:attrName>ppt_w</p:attrName>
                                        </p:attrNameLst>
                                      </p:cBhvr>
                                      <p:tavLst>
                                        <p:tav tm="0">
                                          <p:val>
                                            <p:strVal val="ppt_w"/>
                                          </p:val>
                                        </p:tav>
                                        <p:tav tm="100000">
                                          <p:val>
                                            <p:fltVal val="0"/>
                                          </p:val>
                                        </p:tav>
                                      </p:tavLst>
                                    </p:anim>
                                    <p:anim calcmode="lin" valueType="num">
                                      <p:cBhvr>
                                        <p:cTn id="79" dur="500"/>
                                        <p:tgtEl>
                                          <p:spTgt spid="26"/>
                                        </p:tgtEl>
                                        <p:attrNameLst>
                                          <p:attrName>ppt_h</p:attrName>
                                        </p:attrNameLst>
                                      </p:cBhvr>
                                      <p:tavLst>
                                        <p:tav tm="0">
                                          <p:val>
                                            <p:strVal val="ppt_h"/>
                                          </p:val>
                                        </p:tav>
                                        <p:tav tm="100000">
                                          <p:val>
                                            <p:fltVal val="0"/>
                                          </p:val>
                                        </p:tav>
                                      </p:tavLst>
                                    </p:anim>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34"/>
                                        </p:tgtEl>
                                        <p:attrNameLst>
                                          <p:attrName>ppt_w</p:attrName>
                                        </p:attrNameLst>
                                      </p:cBhvr>
                                      <p:tavLst>
                                        <p:tav tm="0">
                                          <p:val>
                                            <p:strVal val="ppt_w"/>
                                          </p:val>
                                        </p:tav>
                                        <p:tav tm="100000">
                                          <p:val>
                                            <p:fltVal val="0"/>
                                          </p:val>
                                        </p:tav>
                                      </p:tavLst>
                                    </p:anim>
                                    <p:anim calcmode="lin" valueType="num">
                                      <p:cBhvr>
                                        <p:cTn id="84" dur="500"/>
                                        <p:tgtEl>
                                          <p:spTgt spid="34"/>
                                        </p:tgtEl>
                                        <p:attrNameLst>
                                          <p:attrName>ppt_h</p:attrName>
                                        </p:attrNameLst>
                                      </p:cBhvr>
                                      <p:tavLst>
                                        <p:tav tm="0">
                                          <p:val>
                                            <p:strVal val="ppt_h"/>
                                          </p:val>
                                        </p:tav>
                                        <p:tav tm="100000">
                                          <p:val>
                                            <p:fltVal val="0"/>
                                          </p:val>
                                        </p:tav>
                                      </p:tavLst>
                                    </p:anim>
                                    <p:animEffect transition="out" filter="fade">
                                      <p:cBhvr>
                                        <p:cTn id="85" dur="500"/>
                                        <p:tgtEl>
                                          <p:spTgt spid="34"/>
                                        </p:tgtEl>
                                      </p:cBhvr>
                                    </p:animEffect>
                                    <p:set>
                                      <p:cBhvr>
                                        <p:cTn id="86" dur="1" fill="hold">
                                          <p:stCondLst>
                                            <p:cond delay="499"/>
                                          </p:stCondLst>
                                        </p:cTn>
                                        <p:tgtEl>
                                          <p:spTgt spid="34"/>
                                        </p:tgtEl>
                                        <p:attrNameLst>
                                          <p:attrName>style.visibility</p:attrName>
                                        </p:attrNameLst>
                                      </p:cBhvr>
                                      <p:to>
                                        <p:strVal val="hidden"/>
                                      </p:to>
                                    </p:set>
                                  </p:childTnLst>
                                </p:cTn>
                              </p:par>
                              <p:par>
                                <p:cTn id="87" presetID="53" presetClass="exit" presetSubtype="32" fill="hold" nodeType="withEffect">
                                  <p:stCondLst>
                                    <p:cond delay="0"/>
                                  </p:stCondLst>
                                  <p:childTnLst>
                                    <p:anim calcmode="lin" valueType="num">
                                      <p:cBhvr>
                                        <p:cTn id="88" dur="500"/>
                                        <p:tgtEl>
                                          <p:spTgt spid="27"/>
                                        </p:tgtEl>
                                        <p:attrNameLst>
                                          <p:attrName>ppt_w</p:attrName>
                                        </p:attrNameLst>
                                      </p:cBhvr>
                                      <p:tavLst>
                                        <p:tav tm="0">
                                          <p:val>
                                            <p:strVal val="ppt_w"/>
                                          </p:val>
                                        </p:tav>
                                        <p:tav tm="100000">
                                          <p:val>
                                            <p:fltVal val="0"/>
                                          </p:val>
                                        </p:tav>
                                      </p:tavLst>
                                    </p:anim>
                                    <p:anim calcmode="lin" valueType="num">
                                      <p:cBhvr>
                                        <p:cTn id="89" dur="500"/>
                                        <p:tgtEl>
                                          <p:spTgt spid="27"/>
                                        </p:tgtEl>
                                        <p:attrNameLst>
                                          <p:attrName>ppt_h</p:attrName>
                                        </p:attrNameLst>
                                      </p:cBhvr>
                                      <p:tavLst>
                                        <p:tav tm="0">
                                          <p:val>
                                            <p:strVal val="ppt_h"/>
                                          </p:val>
                                        </p:tav>
                                        <p:tav tm="100000">
                                          <p:val>
                                            <p:fltVal val="0"/>
                                          </p:val>
                                        </p:tav>
                                      </p:tavLst>
                                    </p:anim>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43"/>
                                        </p:tgtEl>
                                        <p:attrNameLst>
                                          <p:attrName>ppt_w</p:attrName>
                                        </p:attrNameLst>
                                      </p:cBhvr>
                                      <p:tavLst>
                                        <p:tav tm="0">
                                          <p:val>
                                            <p:strVal val="ppt_w"/>
                                          </p:val>
                                        </p:tav>
                                        <p:tav tm="100000">
                                          <p:val>
                                            <p:fltVal val="0"/>
                                          </p:val>
                                        </p:tav>
                                      </p:tavLst>
                                    </p:anim>
                                    <p:anim calcmode="lin" valueType="num">
                                      <p:cBhvr>
                                        <p:cTn id="94" dur="500"/>
                                        <p:tgtEl>
                                          <p:spTgt spid="43"/>
                                        </p:tgtEl>
                                        <p:attrNameLst>
                                          <p:attrName>ppt_h</p:attrName>
                                        </p:attrNameLst>
                                      </p:cBhvr>
                                      <p:tavLst>
                                        <p:tav tm="0">
                                          <p:val>
                                            <p:strVal val="ppt_h"/>
                                          </p:val>
                                        </p:tav>
                                        <p:tav tm="100000">
                                          <p:val>
                                            <p:fltVal val="0"/>
                                          </p:val>
                                        </p:tav>
                                      </p:tavLst>
                                    </p:anim>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53" presetClass="exit" presetSubtype="32" fill="hold" nodeType="withEffect">
                                  <p:stCondLst>
                                    <p:cond delay="0"/>
                                  </p:stCondLst>
                                  <p:childTnLst>
                                    <p:anim calcmode="lin" valueType="num">
                                      <p:cBhvr>
                                        <p:cTn id="98" dur="500"/>
                                        <p:tgtEl>
                                          <p:spTgt spid="37"/>
                                        </p:tgtEl>
                                        <p:attrNameLst>
                                          <p:attrName>ppt_w</p:attrName>
                                        </p:attrNameLst>
                                      </p:cBhvr>
                                      <p:tavLst>
                                        <p:tav tm="0">
                                          <p:val>
                                            <p:strVal val="ppt_w"/>
                                          </p:val>
                                        </p:tav>
                                        <p:tav tm="100000">
                                          <p:val>
                                            <p:fltVal val="0"/>
                                          </p:val>
                                        </p:tav>
                                      </p:tavLst>
                                    </p:anim>
                                    <p:anim calcmode="lin" valueType="num">
                                      <p:cBhvr>
                                        <p:cTn id="99" dur="500"/>
                                        <p:tgtEl>
                                          <p:spTgt spid="37"/>
                                        </p:tgtEl>
                                        <p:attrNameLst>
                                          <p:attrName>ppt_h</p:attrName>
                                        </p:attrNameLst>
                                      </p:cBhvr>
                                      <p:tavLst>
                                        <p:tav tm="0">
                                          <p:val>
                                            <p:strVal val="ppt_h"/>
                                          </p:val>
                                        </p:tav>
                                        <p:tav tm="100000">
                                          <p:val>
                                            <p:fltVal val="0"/>
                                          </p:val>
                                        </p:tav>
                                      </p:tavLst>
                                    </p:anim>
                                    <p:animEffect transition="out" filter="fade">
                                      <p:cBhvr>
                                        <p:cTn id="100" dur="500"/>
                                        <p:tgtEl>
                                          <p:spTgt spid="37"/>
                                        </p:tgtEl>
                                      </p:cBhvr>
                                    </p:animEffect>
                                    <p:set>
                                      <p:cBhvr>
                                        <p:cTn id="101" dur="1" fill="hold">
                                          <p:stCondLst>
                                            <p:cond delay="499"/>
                                          </p:stCondLst>
                                        </p:cTn>
                                        <p:tgtEl>
                                          <p:spTgt spid="37"/>
                                        </p:tgtEl>
                                        <p:attrNameLst>
                                          <p:attrName>style.visibility</p:attrName>
                                        </p:attrNameLst>
                                      </p:cBhvr>
                                      <p:to>
                                        <p:strVal val="hidden"/>
                                      </p:to>
                                    </p:set>
                                  </p:childTnLst>
                                </p:cTn>
                              </p:par>
                              <p:par>
                                <p:cTn id="102" presetID="53" presetClass="exit" presetSubtype="32" fill="hold" nodeType="withEffect">
                                  <p:stCondLst>
                                    <p:cond delay="0"/>
                                  </p:stCondLst>
                                  <p:childTnLst>
                                    <p:anim calcmode="lin" valueType="num">
                                      <p:cBhvr>
                                        <p:cTn id="103" dur="500"/>
                                        <p:tgtEl>
                                          <p:spTgt spid="40"/>
                                        </p:tgtEl>
                                        <p:attrNameLst>
                                          <p:attrName>ppt_w</p:attrName>
                                        </p:attrNameLst>
                                      </p:cBhvr>
                                      <p:tavLst>
                                        <p:tav tm="0">
                                          <p:val>
                                            <p:strVal val="ppt_w"/>
                                          </p:val>
                                        </p:tav>
                                        <p:tav tm="100000">
                                          <p:val>
                                            <p:fltVal val="0"/>
                                          </p:val>
                                        </p:tav>
                                      </p:tavLst>
                                    </p:anim>
                                    <p:anim calcmode="lin" valueType="num">
                                      <p:cBhvr>
                                        <p:cTn id="104" dur="500"/>
                                        <p:tgtEl>
                                          <p:spTgt spid="40"/>
                                        </p:tgtEl>
                                        <p:attrNameLst>
                                          <p:attrName>ppt_h</p:attrName>
                                        </p:attrNameLst>
                                      </p:cBhvr>
                                      <p:tavLst>
                                        <p:tav tm="0">
                                          <p:val>
                                            <p:strVal val="ppt_h"/>
                                          </p:val>
                                        </p:tav>
                                        <p:tav tm="100000">
                                          <p:val>
                                            <p:fltVal val="0"/>
                                          </p:val>
                                        </p:tav>
                                      </p:tavLst>
                                    </p:anim>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par>
                                <p:cTn id="119" presetID="53" presetClass="entr" presetSubtype="16" fill="hold" nodeType="with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fltVal val="0"/>
                                          </p:val>
                                        </p:tav>
                                        <p:tav tm="100000">
                                          <p:val>
                                            <p:strVal val="#ppt_h"/>
                                          </p:val>
                                        </p:tav>
                                      </p:tavLst>
                                    </p:anim>
                                    <p:animEffect transition="in" filter="fade">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18" presetClass="entr" presetSubtype="6"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strips(downRight)">
                                      <p:cBhvr>
                                        <p:cTn id="128" dur="500"/>
                                        <p:tgtEl>
                                          <p:spTgt spid="53"/>
                                        </p:tgtEl>
                                      </p:cBhvr>
                                    </p:animEffect>
                                  </p:childTnLst>
                                </p:cTn>
                              </p:par>
                              <p:par>
                                <p:cTn id="129" presetID="18" presetClass="entr" presetSubtype="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strips(downRight)">
                                      <p:cBhvr>
                                        <p:cTn id="131" dur="500"/>
                                        <p:tgtEl>
                                          <p:spTgt spid="51"/>
                                        </p:tgtEl>
                                      </p:cBhvr>
                                    </p:animEffect>
                                  </p:childTnLst>
                                </p:cTn>
                              </p:par>
                            </p:childTnLst>
                          </p:cTn>
                        </p:par>
                      </p:childTnLst>
                    </p:cTn>
                  </p:par>
                  <p:par>
                    <p:cTn id="132" fill="hold">
                      <p:stCondLst>
                        <p:cond delay="indefinite"/>
                      </p:stCondLst>
                      <p:childTnLst>
                        <p:par>
                          <p:cTn id="133" fill="hold">
                            <p:stCondLst>
                              <p:cond delay="0"/>
                            </p:stCondLst>
                            <p:childTnLst>
                              <p:par>
                                <p:cTn id="134" presetID="18" presetClass="entr" presetSubtype="6" fill="hold" nodeType="click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strips(downRight)">
                                      <p:cBhvr>
                                        <p:cTn id="136" dur="500"/>
                                        <p:tgtEl>
                                          <p:spTgt spid="60"/>
                                        </p:tgtEl>
                                      </p:cBhvr>
                                    </p:animEffect>
                                  </p:childTnLst>
                                </p:cTn>
                              </p:par>
                              <p:par>
                                <p:cTn id="137" presetID="18" presetClass="entr" presetSubtype="6" fill="hold" nodeType="with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strips(downRight)">
                                      <p:cBhvr>
                                        <p:cTn id="139" dur="500"/>
                                        <p:tgtEl>
                                          <p:spTgt spid="52"/>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xit" presetSubtype="32" fill="hold" nodeType="clickEffect">
                                  <p:stCondLst>
                                    <p:cond delay="0"/>
                                  </p:stCondLst>
                                  <p:childTnLst>
                                    <p:anim calcmode="lin" valueType="num">
                                      <p:cBhvr>
                                        <p:cTn id="143" dur="500"/>
                                        <p:tgtEl>
                                          <p:spTgt spid="48"/>
                                        </p:tgtEl>
                                        <p:attrNameLst>
                                          <p:attrName>ppt_w</p:attrName>
                                        </p:attrNameLst>
                                      </p:cBhvr>
                                      <p:tavLst>
                                        <p:tav tm="0">
                                          <p:val>
                                            <p:strVal val="ppt_w"/>
                                          </p:val>
                                        </p:tav>
                                        <p:tav tm="100000">
                                          <p:val>
                                            <p:fltVal val="0"/>
                                          </p:val>
                                        </p:tav>
                                      </p:tavLst>
                                    </p:anim>
                                    <p:anim calcmode="lin" valueType="num">
                                      <p:cBhvr>
                                        <p:cTn id="144" dur="500"/>
                                        <p:tgtEl>
                                          <p:spTgt spid="48"/>
                                        </p:tgtEl>
                                        <p:attrNameLst>
                                          <p:attrName>ppt_h</p:attrName>
                                        </p:attrNameLst>
                                      </p:cBhvr>
                                      <p:tavLst>
                                        <p:tav tm="0">
                                          <p:val>
                                            <p:strVal val="ppt_h"/>
                                          </p:val>
                                        </p:tav>
                                        <p:tav tm="100000">
                                          <p:val>
                                            <p:fltVal val="0"/>
                                          </p:val>
                                        </p:tav>
                                      </p:tavLst>
                                    </p:anim>
                                    <p:animEffect transition="out" filter="fade">
                                      <p:cBhvr>
                                        <p:cTn id="145" dur="500"/>
                                        <p:tgtEl>
                                          <p:spTgt spid="48"/>
                                        </p:tgtEl>
                                      </p:cBhvr>
                                    </p:animEffect>
                                    <p:set>
                                      <p:cBhvr>
                                        <p:cTn id="146" dur="1" fill="hold">
                                          <p:stCondLst>
                                            <p:cond delay="499"/>
                                          </p:stCondLst>
                                        </p:cTn>
                                        <p:tgtEl>
                                          <p:spTgt spid="48"/>
                                        </p:tgtEl>
                                        <p:attrNameLst>
                                          <p:attrName>style.visibility</p:attrName>
                                        </p:attrNameLst>
                                      </p:cBhvr>
                                      <p:to>
                                        <p:strVal val="hidden"/>
                                      </p:to>
                                    </p:set>
                                  </p:childTnLst>
                                </p:cTn>
                              </p:par>
                              <p:par>
                                <p:cTn id="147" presetID="53" presetClass="exit" presetSubtype="32" fill="hold" grpId="1" nodeType="withEffect">
                                  <p:stCondLst>
                                    <p:cond delay="0"/>
                                  </p:stCondLst>
                                  <p:childTnLst>
                                    <p:anim calcmode="lin" valueType="num">
                                      <p:cBhvr>
                                        <p:cTn id="148" dur="500"/>
                                        <p:tgtEl>
                                          <p:spTgt spid="47"/>
                                        </p:tgtEl>
                                        <p:attrNameLst>
                                          <p:attrName>ppt_w</p:attrName>
                                        </p:attrNameLst>
                                      </p:cBhvr>
                                      <p:tavLst>
                                        <p:tav tm="0">
                                          <p:val>
                                            <p:strVal val="ppt_w"/>
                                          </p:val>
                                        </p:tav>
                                        <p:tav tm="100000">
                                          <p:val>
                                            <p:fltVal val="0"/>
                                          </p:val>
                                        </p:tav>
                                      </p:tavLst>
                                    </p:anim>
                                    <p:anim calcmode="lin" valueType="num">
                                      <p:cBhvr>
                                        <p:cTn id="149" dur="500"/>
                                        <p:tgtEl>
                                          <p:spTgt spid="47"/>
                                        </p:tgtEl>
                                        <p:attrNameLst>
                                          <p:attrName>ppt_h</p:attrName>
                                        </p:attrNameLst>
                                      </p:cBhvr>
                                      <p:tavLst>
                                        <p:tav tm="0">
                                          <p:val>
                                            <p:strVal val="ppt_h"/>
                                          </p:val>
                                        </p:tav>
                                        <p:tav tm="100000">
                                          <p:val>
                                            <p:fltVal val="0"/>
                                          </p:val>
                                        </p:tav>
                                      </p:tavLst>
                                    </p:anim>
                                    <p:animEffect transition="out" filter="fade">
                                      <p:cBhvr>
                                        <p:cTn id="150" dur="500"/>
                                        <p:tgtEl>
                                          <p:spTgt spid="47"/>
                                        </p:tgtEl>
                                      </p:cBhvr>
                                    </p:animEffect>
                                    <p:set>
                                      <p:cBhvr>
                                        <p:cTn id="151" dur="1" fill="hold">
                                          <p:stCondLst>
                                            <p:cond delay="499"/>
                                          </p:stCondLst>
                                        </p:cTn>
                                        <p:tgtEl>
                                          <p:spTgt spid="47"/>
                                        </p:tgtEl>
                                        <p:attrNameLst>
                                          <p:attrName>style.visibility</p:attrName>
                                        </p:attrNameLst>
                                      </p:cBhvr>
                                      <p:to>
                                        <p:strVal val="hidden"/>
                                      </p:to>
                                    </p:set>
                                  </p:childTnLst>
                                </p:cTn>
                              </p:par>
                              <p:par>
                                <p:cTn id="152" presetID="53" presetClass="exit" presetSubtype="32" fill="hold" nodeType="withEffect">
                                  <p:stCondLst>
                                    <p:cond delay="0"/>
                                  </p:stCondLst>
                                  <p:childTnLst>
                                    <p:anim calcmode="lin" valueType="num">
                                      <p:cBhvr>
                                        <p:cTn id="153" dur="500"/>
                                        <p:tgtEl>
                                          <p:spTgt spid="46"/>
                                        </p:tgtEl>
                                        <p:attrNameLst>
                                          <p:attrName>ppt_w</p:attrName>
                                        </p:attrNameLst>
                                      </p:cBhvr>
                                      <p:tavLst>
                                        <p:tav tm="0">
                                          <p:val>
                                            <p:strVal val="ppt_w"/>
                                          </p:val>
                                        </p:tav>
                                        <p:tav tm="100000">
                                          <p:val>
                                            <p:fltVal val="0"/>
                                          </p:val>
                                        </p:tav>
                                      </p:tavLst>
                                    </p:anim>
                                    <p:anim calcmode="lin" valueType="num">
                                      <p:cBhvr>
                                        <p:cTn id="154" dur="500"/>
                                        <p:tgtEl>
                                          <p:spTgt spid="46"/>
                                        </p:tgtEl>
                                        <p:attrNameLst>
                                          <p:attrName>ppt_h</p:attrName>
                                        </p:attrNameLst>
                                      </p:cBhvr>
                                      <p:tavLst>
                                        <p:tav tm="0">
                                          <p:val>
                                            <p:strVal val="ppt_h"/>
                                          </p:val>
                                        </p:tav>
                                        <p:tav tm="100000">
                                          <p:val>
                                            <p:fltVal val="0"/>
                                          </p:val>
                                        </p:tav>
                                      </p:tavLst>
                                    </p:anim>
                                    <p:animEffect transition="out" filter="fade">
                                      <p:cBhvr>
                                        <p:cTn id="155" dur="500"/>
                                        <p:tgtEl>
                                          <p:spTgt spid="46"/>
                                        </p:tgtEl>
                                      </p:cBhvr>
                                    </p:animEffect>
                                    <p:set>
                                      <p:cBhvr>
                                        <p:cTn id="156" dur="1" fill="hold">
                                          <p:stCondLst>
                                            <p:cond delay="499"/>
                                          </p:stCondLst>
                                        </p:cTn>
                                        <p:tgtEl>
                                          <p:spTgt spid="46"/>
                                        </p:tgtEl>
                                        <p:attrNameLst>
                                          <p:attrName>style.visibility</p:attrName>
                                        </p:attrNameLst>
                                      </p:cBhvr>
                                      <p:to>
                                        <p:strVal val="hidden"/>
                                      </p:to>
                                    </p:set>
                                  </p:childTnLst>
                                </p:cTn>
                              </p:par>
                              <p:par>
                                <p:cTn id="157" presetID="53" presetClass="exit" presetSubtype="32" fill="hold" nodeType="withEffect">
                                  <p:stCondLst>
                                    <p:cond delay="0"/>
                                  </p:stCondLst>
                                  <p:childTnLst>
                                    <p:anim calcmode="lin" valueType="num">
                                      <p:cBhvr>
                                        <p:cTn id="158" dur="500"/>
                                        <p:tgtEl>
                                          <p:spTgt spid="53"/>
                                        </p:tgtEl>
                                        <p:attrNameLst>
                                          <p:attrName>ppt_w</p:attrName>
                                        </p:attrNameLst>
                                      </p:cBhvr>
                                      <p:tavLst>
                                        <p:tav tm="0">
                                          <p:val>
                                            <p:strVal val="ppt_w"/>
                                          </p:val>
                                        </p:tav>
                                        <p:tav tm="100000">
                                          <p:val>
                                            <p:fltVal val="0"/>
                                          </p:val>
                                        </p:tav>
                                      </p:tavLst>
                                    </p:anim>
                                    <p:anim calcmode="lin" valueType="num">
                                      <p:cBhvr>
                                        <p:cTn id="159" dur="500"/>
                                        <p:tgtEl>
                                          <p:spTgt spid="53"/>
                                        </p:tgtEl>
                                        <p:attrNameLst>
                                          <p:attrName>ppt_h</p:attrName>
                                        </p:attrNameLst>
                                      </p:cBhvr>
                                      <p:tavLst>
                                        <p:tav tm="0">
                                          <p:val>
                                            <p:strVal val="ppt_h"/>
                                          </p:val>
                                        </p:tav>
                                        <p:tav tm="100000">
                                          <p:val>
                                            <p:fltVal val="0"/>
                                          </p:val>
                                        </p:tav>
                                      </p:tavLst>
                                    </p:anim>
                                    <p:animEffect transition="out" filter="fade">
                                      <p:cBhvr>
                                        <p:cTn id="160" dur="500"/>
                                        <p:tgtEl>
                                          <p:spTgt spid="53"/>
                                        </p:tgtEl>
                                      </p:cBhvr>
                                    </p:animEffect>
                                    <p:set>
                                      <p:cBhvr>
                                        <p:cTn id="161" dur="1" fill="hold">
                                          <p:stCondLst>
                                            <p:cond delay="499"/>
                                          </p:stCondLst>
                                        </p:cTn>
                                        <p:tgtEl>
                                          <p:spTgt spid="53"/>
                                        </p:tgtEl>
                                        <p:attrNameLst>
                                          <p:attrName>style.visibility</p:attrName>
                                        </p:attrNameLst>
                                      </p:cBhvr>
                                      <p:to>
                                        <p:strVal val="hidden"/>
                                      </p:to>
                                    </p:set>
                                  </p:childTnLst>
                                </p:cTn>
                              </p:par>
                              <p:par>
                                <p:cTn id="162" presetID="53" presetClass="exit" presetSubtype="32" fill="hold" nodeType="withEffect">
                                  <p:stCondLst>
                                    <p:cond delay="0"/>
                                  </p:stCondLst>
                                  <p:childTnLst>
                                    <p:anim calcmode="lin" valueType="num">
                                      <p:cBhvr>
                                        <p:cTn id="163" dur="500"/>
                                        <p:tgtEl>
                                          <p:spTgt spid="51"/>
                                        </p:tgtEl>
                                        <p:attrNameLst>
                                          <p:attrName>ppt_w</p:attrName>
                                        </p:attrNameLst>
                                      </p:cBhvr>
                                      <p:tavLst>
                                        <p:tav tm="0">
                                          <p:val>
                                            <p:strVal val="ppt_w"/>
                                          </p:val>
                                        </p:tav>
                                        <p:tav tm="100000">
                                          <p:val>
                                            <p:fltVal val="0"/>
                                          </p:val>
                                        </p:tav>
                                      </p:tavLst>
                                    </p:anim>
                                    <p:anim calcmode="lin" valueType="num">
                                      <p:cBhvr>
                                        <p:cTn id="164" dur="500"/>
                                        <p:tgtEl>
                                          <p:spTgt spid="51"/>
                                        </p:tgtEl>
                                        <p:attrNameLst>
                                          <p:attrName>ppt_h</p:attrName>
                                        </p:attrNameLst>
                                      </p:cBhvr>
                                      <p:tavLst>
                                        <p:tav tm="0">
                                          <p:val>
                                            <p:strVal val="ppt_h"/>
                                          </p:val>
                                        </p:tav>
                                        <p:tav tm="100000">
                                          <p:val>
                                            <p:fltVal val="0"/>
                                          </p:val>
                                        </p:tav>
                                      </p:tavLst>
                                    </p:anim>
                                    <p:animEffect transition="out" filter="fade">
                                      <p:cBhvr>
                                        <p:cTn id="165" dur="500"/>
                                        <p:tgtEl>
                                          <p:spTgt spid="51"/>
                                        </p:tgtEl>
                                      </p:cBhvr>
                                    </p:animEffect>
                                    <p:set>
                                      <p:cBhvr>
                                        <p:cTn id="166" dur="1" fill="hold">
                                          <p:stCondLst>
                                            <p:cond delay="499"/>
                                          </p:stCondLst>
                                        </p:cTn>
                                        <p:tgtEl>
                                          <p:spTgt spid="51"/>
                                        </p:tgtEl>
                                        <p:attrNameLst>
                                          <p:attrName>style.visibility</p:attrName>
                                        </p:attrNameLst>
                                      </p:cBhvr>
                                      <p:to>
                                        <p:strVal val="hidden"/>
                                      </p:to>
                                    </p:set>
                                  </p:childTnLst>
                                </p:cTn>
                              </p:par>
                              <p:par>
                                <p:cTn id="167" presetID="53" presetClass="exit" presetSubtype="32" fill="hold" nodeType="withEffect">
                                  <p:stCondLst>
                                    <p:cond delay="0"/>
                                  </p:stCondLst>
                                  <p:childTnLst>
                                    <p:anim calcmode="lin" valueType="num">
                                      <p:cBhvr>
                                        <p:cTn id="168" dur="500"/>
                                        <p:tgtEl>
                                          <p:spTgt spid="60"/>
                                        </p:tgtEl>
                                        <p:attrNameLst>
                                          <p:attrName>ppt_w</p:attrName>
                                        </p:attrNameLst>
                                      </p:cBhvr>
                                      <p:tavLst>
                                        <p:tav tm="0">
                                          <p:val>
                                            <p:strVal val="ppt_w"/>
                                          </p:val>
                                        </p:tav>
                                        <p:tav tm="100000">
                                          <p:val>
                                            <p:fltVal val="0"/>
                                          </p:val>
                                        </p:tav>
                                      </p:tavLst>
                                    </p:anim>
                                    <p:anim calcmode="lin" valueType="num">
                                      <p:cBhvr>
                                        <p:cTn id="169" dur="500"/>
                                        <p:tgtEl>
                                          <p:spTgt spid="60"/>
                                        </p:tgtEl>
                                        <p:attrNameLst>
                                          <p:attrName>ppt_h</p:attrName>
                                        </p:attrNameLst>
                                      </p:cBhvr>
                                      <p:tavLst>
                                        <p:tav tm="0">
                                          <p:val>
                                            <p:strVal val="ppt_h"/>
                                          </p:val>
                                        </p:tav>
                                        <p:tav tm="100000">
                                          <p:val>
                                            <p:fltVal val="0"/>
                                          </p:val>
                                        </p:tav>
                                      </p:tavLst>
                                    </p:anim>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par>
                                <p:cTn id="172" presetID="53" presetClass="exit" presetSubtype="32" fill="hold" nodeType="withEffect">
                                  <p:stCondLst>
                                    <p:cond delay="0"/>
                                  </p:stCondLst>
                                  <p:childTnLst>
                                    <p:anim calcmode="lin" valueType="num">
                                      <p:cBhvr>
                                        <p:cTn id="173" dur="500"/>
                                        <p:tgtEl>
                                          <p:spTgt spid="52"/>
                                        </p:tgtEl>
                                        <p:attrNameLst>
                                          <p:attrName>ppt_w</p:attrName>
                                        </p:attrNameLst>
                                      </p:cBhvr>
                                      <p:tavLst>
                                        <p:tav tm="0">
                                          <p:val>
                                            <p:strVal val="ppt_w"/>
                                          </p:val>
                                        </p:tav>
                                        <p:tav tm="100000">
                                          <p:val>
                                            <p:fltVal val="0"/>
                                          </p:val>
                                        </p:tav>
                                      </p:tavLst>
                                    </p:anim>
                                    <p:anim calcmode="lin" valueType="num">
                                      <p:cBhvr>
                                        <p:cTn id="174" dur="500"/>
                                        <p:tgtEl>
                                          <p:spTgt spid="52"/>
                                        </p:tgtEl>
                                        <p:attrNameLst>
                                          <p:attrName>ppt_h</p:attrName>
                                        </p:attrNameLst>
                                      </p:cBhvr>
                                      <p:tavLst>
                                        <p:tav tm="0">
                                          <p:val>
                                            <p:strVal val="ppt_h"/>
                                          </p:val>
                                        </p:tav>
                                        <p:tav tm="100000">
                                          <p:val>
                                            <p:fltVal val="0"/>
                                          </p:val>
                                        </p:tav>
                                      </p:tavLst>
                                    </p:anim>
                                    <p:animEffect transition="out" filter="fade">
                                      <p:cBhvr>
                                        <p:cTn id="175" dur="500"/>
                                        <p:tgtEl>
                                          <p:spTgt spid="52"/>
                                        </p:tgtEl>
                                      </p:cBhvr>
                                    </p:animEffect>
                                    <p:set>
                                      <p:cBhvr>
                                        <p:cTn id="176" dur="1" fill="hold">
                                          <p:stCondLst>
                                            <p:cond delay="499"/>
                                          </p:stCondLst>
                                        </p:cTn>
                                        <p:tgtEl>
                                          <p:spTgt spid="52"/>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grpId="0" nodeType="clickEffect">
                                  <p:stCondLst>
                                    <p:cond delay="0"/>
                                  </p:stCondLst>
                                  <p:childTnLst>
                                    <p:set>
                                      <p:cBhvr>
                                        <p:cTn id="180" dur="1" fill="hold">
                                          <p:stCondLst>
                                            <p:cond delay="0"/>
                                          </p:stCondLst>
                                        </p:cTn>
                                        <p:tgtEl>
                                          <p:spTgt spid="65"/>
                                        </p:tgtEl>
                                        <p:attrNameLst>
                                          <p:attrName>style.visibility</p:attrName>
                                        </p:attrNameLst>
                                      </p:cBhvr>
                                      <p:to>
                                        <p:strVal val="visible"/>
                                      </p:to>
                                    </p:set>
                                    <p:anim calcmode="lin" valueType="num">
                                      <p:cBhvr>
                                        <p:cTn id="181" dur="500" fill="hold"/>
                                        <p:tgtEl>
                                          <p:spTgt spid="65"/>
                                        </p:tgtEl>
                                        <p:attrNameLst>
                                          <p:attrName>ppt_w</p:attrName>
                                        </p:attrNameLst>
                                      </p:cBhvr>
                                      <p:tavLst>
                                        <p:tav tm="0">
                                          <p:val>
                                            <p:fltVal val="0"/>
                                          </p:val>
                                        </p:tav>
                                        <p:tav tm="100000">
                                          <p:val>
                                            <p:strVal val="#ppt_w"/>
                                          </p:val>
                                        </p:tav>
                                      </p:tavLst>
                                    </p:anim>
                                    <p:anim calcmode="lin" valueType="num">
                                      <p:cBhvr>
                                        <p:cTn id="182" dur="500" fill="hold"/>
                                        <p:tgtEl>
                                          <p:spTgt spid="65"/>
                                        </p:tgtEl>
                                        <p:attrNameLst>
                                          <p:attrName>ppt_h</p:attrName>
                                        </p:attrNameLst>
                                      </p:cBhvr>
                                      <p:tavLst>
                                        <p:tav tm="0">
                                          <p:val>
                                            <p:fltVal val="0"/>
                                          </p:val>
                                        </p:tav>
                                        <p:tav tm="100000">
                                          <p:val>
                                            <p:strVal val="#ppt_h"/>
                                          </p:val>
                                        </p:tav>
                                      </p:tavLst>
                                    </p:anim>
                                    <p:animEffect transition="in" filter="fade">
                                      <p:cBhvr>
                                        <p:cTn id="183" dur="500"/>
                                        <p:tgtEl>
                                          <p:spTgt spid="65"/>
                                        </p:tgtEl>
                                      </p:cBhvr>
                                    </p:animEffect>
                                  </p:childTnLst>
                                </p:cTn>
                              </p:par>
                              <p:par>
                                <p:cTn id="184" presetID="53" presetClass="entr" presetSubtype="16" fill="hold" nodeType="withEffect">
                                  <p:stCondLst>
                                    <p:cond delay="0"/>
                                  </p:stCondLst>
                                  <p:childTnLst>
                                    <p:set>
                                      <p:cBhvr>
                                        <p:cTn id="185" dur="1" fill="hold">
                                          <p:stCondLst>
                                            <p:cond delay="0"/>
                                          </p:stCondLst>
                                        </p:cTn>
                                        <p:tgtEl>
                                          <p:spTgt spid="66"/>
                                        </p:tgtEl>
                                        <p:attrNameLst>
                                          <p:attrName>style.visibility</p:attrName>
                                        </p:attrNameLst>
                                      </p:cBhvr>
                                      <p:to>
                                        <p:strVal val="visible"/>
                                      </p:to>
                                    </p:set>
                                    <p:anim calcmode="lin" valueType="num">
                                      <p:cBhvr>
                                        <p:cTn id="186" dur="500" fill="hold"/>
                                        <p:tgtEl>
                                          <p:spTgt spid="66"/>
                                        </p:tgtEl>
                                        <p:attrNameLst>
                                          <p:attrName>ppt_w</p:attrName>
                                        </p:attrNameLst>
                                      </p:cBhvr>
                                      <p:tavLst>
                                        <p:tav tm="0">
                                          <p:val>
                                            <p:fltVal val="0"/>
                                          </p:val>
                                        </p:tav>
                                        <p:tav tm="100000">
                                          <p:val>
                                            <p:strVal val="#ppt_w"/>
                                          </p:val>
                                        </p:tav>
                                      </p:tavLst>
                                    </p:anim>
                                    <p:anim calcmode="lin" valueType="num">
                                      <p:cBhvr>
                                        <p:cTn id="187" dur="500" fill="hold"/>
                                        <p:tgtEl>
                                          <p:spTgt spid="66"/>
                                        </p:tgtEl>
                                        <p:attrNameLst>
                                          <p:attrName>ppt_h</p:attrName>
                                        </p:attrNameLst>
                                      </p:cBhvr>
                                      <p:tavLst>
                                        <p:tav tm="0">
                                          <p:val>
                                            <p:fltVal val="0"/>
                                          </p:val>
                                        </p:tav>
                                        <p:tav tm="100000">
                                          <p:val>
                                            <p:strVal val="#ppt_h"/>
                                          </p:val>
                                        </p:tav>
                                      </p:tavLst>
                                    </p:anim>
                                    <p:animEffect transition="in" filter="fade">
                                      <p:cBhvr>
                                        <p:cTn id="188" dur="500"/>
                                        <p:tgtEl>
                                          <p:spTgt spid="66"/>
                                        </p:tgtEl>
                                      </p:cBhvr>
                                    </p:animEffect>
                                  </p:childTnLst>
                                </p:cTn>
                              </p:par>
                              <p:par>
                                <p:cTn id="189" presetID="53" presetClass="entr" presetSubtype="16" fill="hold" nodeType="withEffect">
                                  <p:stCondLst>
                                    <p:cond delay="0"/>
                                  </p:stCondLst>
                                  <p:childTnLst>
                                    <p:set>
                                      <p:cBhvr>
                                        <p:cTn id="190" dur="1" fill="hold">
                                          <p:stCondLst>
                                            <p:cond delay="0"/>
                                          </p:stCondLst>
                                        </p:cTn>
                                        <p:tgtEl>
                                          <p:spTgt spid="70"/>
                                        </p:tgtEl>
                                        <p:attrNameLst>
                                          <p:attrName>style.visibility</p:attrName>
                                        </p:attrNameLst>
                                      </p:cBhvr>
                                      <p:to>
                                        <p:strVal val="visible"/>
                                      </p:to>
                                    </p:set>
                                    <p:anim calcmode="lin" valueType="num">
                                      <p:cBhvr>
                                        <p:cTn id="191" dur="500" fill="hold"/>
                                        <p:tgtEl>
                                          <p:spTgt spid="70"/>
                                        </p:tgtEl>
                                        <p:attrNameLst>
                                          <p:attrName>ppt_w</p:attrName>
                                        </p:attrNameLst>
                                      </p:cBhvr>
                                      <p:tavLst>
                                        <p:tav tm="0">
                                          <p:val>
                                            <p:fltVal val="0"/>
                                          </p:val>
                                        </p:tav>
                                        <p:tav tm="100000">
                                          <p:val>
                                            <p:strVal val="#ppt_w"/>
                                          </p:val>
                                        </p:tav>
                                      </p:tavLst>
                                    </p:anim>
                                    <p:anim calcmode="lin" valueType="num">
                                      <p:cBhvr>
                                        <p:cTn id="192" dur="500" fill="hold"/>
                                        <p:tgtEl>
                                          <p:spTgt spid="70"/>
                                        </p:tgtEl>
                                        <p:attrNameLst>
                                          <p:attrName>ppt_h</p:attrName>
                                        </p:attrNameLst>
                                      </p:cBhvr>
                                      <p:tavLst>
                                        <p:tav tm="0">
                                          <p:val>
                                            <p:fltVal val="0"/>
                                          </p:val>
                                        </p:tav>
                                        <p:tav tm="100000">
                                          <p:val>
                                            <p:strVal val="#ppt_h"/>
                                          </p:val>
                                        </p:tav>
                                      </p:tavLst>
                                    </p:anim>
                                    <p:animEffect transition="in" filter="fade">
                                      <p:cBhvr>
                                        <p:cTn id="19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7" grpId="0"/>
      <p:bldP spid="47" grpId="1"/>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32992" y="2860647"/>
            <a:ext cx="8855782" cy="1200329"/>
          </a:xfrm>
          <a:prstGeom prst="rect">
            <a:avLst/>
          </a:prstGeom>
          <a:noFill/>
          <a:ln w="9525">
            <a:noFill/>
            <a:miter lim="800000"/>
            <a:headEnd/>
            <a:tailEnd/>
          </a:ln>
        </p:spPr>
        <p:txBody>
          <a:bodyPr wrap="square">
            <a:spAutoFit/>
          </a:bodyPr>
          <a:lstStyle/>
          <a:p>
            <a:pPr lvl="0"/>
            <a:r>
              <a:rPr lang="pt-PT" altLang="pt-PT" sz="7200" dirty="0" smtClean="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4</a:t>
            </a:r>
            <a:r>
              <a:rPr lang="pt-PT" altLang="pt-PT" sz="44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 </a:t>
            </a:r>
            <a:r>
              <a:rPr lang="en-GB" sz="44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Discussion</a:t>
            </a:r>
            <a:endParaRPr lang="pt-PT" sz="44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pic>
        <p:nvPicPr>
          <p:cNvPr id="2" name="Imagem 1"/>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2065374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379726" y="476672"/>
            <a:ext cx="8037516" cy="5935331"/>
            <a:chOff x="2379726" y="476672"/>
            <a:chExt cx="8037516" cy="5935331"/>
          </a:xfrm>
        </p:grpSpPr>
        <p:grpSp>
          <p:nvGrpSpPr>
            <p:cNvPr id="12" name="Grupo 11"/>
            <p:cNvGrpSpPr/>
            <p:nvPr/>
          </p:nvGrpSpPr>
          <p:grpSpPr>
            <a:xfrm>
              <a:off x="3636695" y="841163"/>
              <a:ext cx="5544036" cy="5298006"/>
              <a:chOff x="5736540" y="1080728"/>
              <a:chExt cx="5544036" cy="5298006"/>
            </a:xfrm>
          </p:grpSpPr>
          <p:pic>
            <p:nvPicPr>
              <p:cNvPr id="13" name="Imagem 12"/>
              <p:cNvPicPr/>
              <p:nvPr/>
            </p:nvPicPr>
            <p:blipFill rotWithShape="1">
              <a:blip r:embed="rId2"/>
              <a:srcRect l="28399" t="13829" r="20626" b="7432"/>
              <a:stretch/>
            </p:blipFill>
            <p:spPr bwMode="auto">
              <a:xfrm>
                <a:off x="5736540" y="1080728"/>
                <a:ext cx="5544036" cy="5298006"/>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cxnSp>
            <p:nvCxnSpPr>
              <p:cNvPr id="14" name="Conexão reta 13"/>
              <p:cNvCxnSpPr/>
              <p:nvPr/>
            </p:nvCxnSpPr>
            <p:spPr>
              <a:xfrm>
                <a:off x="6096000" y="3419061"/>
                <a:ext cx="475252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flipV="1">
                <a:off x="9296604" y="1340768"/>
                <a:ext cx="0" cy="468052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CaixaDeTexto 15"/>
            <p:cNvSpPr txBox="1"/>
            <p:nvPr/>
          </p:nvSpPr>
          <p:spPr>
            <a:xfrm>
              <a:off x="2379726" y="2825553"/>
              <a:ext cx="1616429" cy="590803"/>
            </a:xfrm>
            <a:prstGeom prst="rect">
              <a:avLst/>
            </a:prstGeom>
            <a:solidFill>
              <a:schemeClr val="bg1"/>
            </a:solidFill>
          </p:spPr>
          <p:txBody>
            <a:bodyPr wrap="square" rtlCol="0">
              <a:spAutoFit/>
            </a:bodyPr>
            <a:lstStyle/>
            <a:p>
              <a:pPr algn="ctr">
                <a:lnSpc>
                  <a:spcPct val="80000"/>
                </a:lnSpc>
              </a:pPr>
              <a:r>
                <a:rPr lang="pt-PT" sz="2000" dirty="0" smtClean="0">
                  <a:solidFill>
                    <a:srgbClr val="0070C0"/>
                  </a:solidFill>
                  <a:latin typeface="Arial Black" panose="020B0A04020102020204" pitchFamily="34" charset="0"/>
                </a:rPr>
                <a:t>Life Standard</a:t>
              </a:r>
              <a:endParaRPr lang="pt-PT" sz="2000" dirty="0">
                <a:solidFill>
                  <a:srgbClr val="0070C0"/>
                </a:solidFill>
                <a:latin typeface="Arial Black" panose="020B0A04020102020204" pitchFamily="34" charset="0"/>
              </a:endParaRPr>
            </a:p>
          </p:txBody>
        </p:sp>
        <p:sp>
          <p:nvSpPr>
            <p:cNvPr id="17" name="CaixaDeTexto 16"/>
            <p:cNvSpPr txBox="1"/>
            <p:nvPr/>
          </p:nvSpPr>
          <p:spPr>
            <a:xfrm>
              <a:off x="8800813" y="2832709"/>
              <a:ext cx="1616429" cy="590803"/>
            </a:xfrm>
            <a:prstGeom prst="rect">
              <a:avLst/>
            </a:prstGeom>
            <a:solidFill>
              <a:schemeClr val="bg1"/>
            </a:solidFill>
          </p:spPr>
          <p:txBody>
            <a:bodyPr wrap="square" rtlCol="0">
              <a:spAutoFit/>
            </a:bodyPr>
            <a:lstStyle/>
            <a:p>
              <a:pPr algn="ctr">
                <a:lnSpc>
                  <a:spcPct val="80000"/>
                </a:lnSpc>
              </a:pPr>
              <a:r>
                <a:rPr lang="pt-PT" sz="2000" dirty="0" smtClean="0">
                  <a:solidFill>
                    <a:srgbClr val="0070C0"/>
                  </a:solidFill>
                  <a:latin typeface="Arial Black" panose="020B0A04020102020204" pitchFamily="34" charset="0"/>
                </a:rPr>
                <a:t>Wealth</a:t>
              </a:r>
            </a:p>
            <a:p>
              <a:pPr algn="ctr">
                <a:lnSpc>
                  <a:spcPct val="80000"/>
                </a:lnSpc>
              </a:pPr>
              <a:r>
                <a:rPr lang="pt-PT" sz="2000" dirty="0" smtClean="0">
                  <a:solidFill>
                    <a:srgbClr val="0070C0"/>
                  </a:solidFill>
                  <a:latin typeface="Arial Black" panose="020B0A04020102020204" pitchFamily="34" charset="0"/>
                </a:rPr>
                <a:t>Standard</a:t>
              </a:r>
              <a:endParaRPr lang="pt-PT" sz="2000" dirty="0">
                <a:solidFill>
                  <a:srgbClr val="0070C0"/>
                </a:solidFill>
                <a:latin typeface="Arial Black" panose="020B0A04020102020204" pitchFamily="34" charset="0"/>
              </a:endParaRPr>
            </a:p>
          </p:txBody>
        </p:sp>
        <p:sp>
          <p:nvSpPr>
            <p:cNvPr id="18" name="CaixaDeTexto 17"/>
            <p:cNvSpPr txBox="1"/>
            <p:nvPr/>
          </p:nvSpPr>
          <p:spPr>
            <a:xfrm>
              <a:off x="6228403" y="5827228"/>
              <a:ext cx="1924339" cy="584775"/>
            </a:xfrm>
            <a:prstGeom prst="rect">
              <a:avLst/>
            </a:prstGeom>
            <a:solidFill>
              <a:schemeClr val="bg1"/>
            </a:solidFill>
          </p:spPr>
          <p:txBody>
            <a:bodyPr wrap="square" rtlCol="0">
              <a:spAutoFit/>
            </a:bodyPr>
            <a:lstStyle/>
            <a:p>
              <a:pPr algn="ctr">
                <a:lnSpc>
                  <a:spcPct val="80000"/>
                </a:lnSpc>
              </a:pPr>
              <a:r>
                <a:rPr lang="pt-PT" sz="2000" dirty="0" smtClean="0">
                  <a:solidFill>
                    <a:srgbClr val="FF0000"/>
                  </a:solidFill>
                  <a:latin typeface="Arial Black" panose="020B0A04020102020204" pitchFamily="34" charset="0"/>
                </a:rPr>
                <a:t>Less Affordability</a:t>
              </a:r>
              <a:endParaRPr lang="pt-PT" sz="2000" dirty="0">
                <a:solidFill>
                  <a:srgbClr val="FF0000"/>
                </a:solidFill>
                <a:latin typeface="Arial Black" panose="020B0A04020102020204" pitchFamily="34" charset="0"/>
              </a:endParaRPr>
            </a:p>
          </p:txBody>
        </p:sp>
        <p:sp>
          <p:nvSpPr>
            <p:cNvPr id="19" name="CaixaDeTexto 18"/>
            <p:cNvSpPr txBox="1"/>
            <p:nvPr/>
          </p:nvSpPr>
          <p:spPr>
            <a:xfrm>
              <a:off x="6223197" y="476672"/>
              <a:ext cx="1924339" cy="584775"/>
            </a:xfrm>
            <a:prstGeom prst="rect">
              <a:avLst/>
            </a:prstGeom>
            <a:solidFill>
              <a:schemeClr val="bg1"/>
            </a:solidFill>
          </p:spPr>
          <p:txBody>
            <a:bodyPr wrap="square" rtlCol="0">
              <a:spAutoFit/>
            </a:bodyPr>
            <a:lstStyle/>
            <a:p>
              <a:pPr algn="ctr">
                <a:lnSpc>
                  <a:spcPct val="80000"/>
                </a:lnSpc>
              </a:pPr>
              <a:r>
                <a:rPr lang="pt-PT" sz="2000" dirty="0" smtClean="0">
                  <a:solidFill>
                    <a:srgbClr val="FF0000"/>
                  </a:solidFill>
                  <a:latin typeface="Arial Black" panose="020B0A04020102020204" pitchFamily="34" charset="0"/>
                </a:rPr>
                <a:t>More Affordability</a:t>
              </a:r>
              <a:endParaRPr lang="pt-PT" sz="2000" dirty="0">
                <a:solidFill>
                  <a:srgbClr val="FF0000"/>
                </a:solidFill>
                <a:latin typeface="Arial Black" panose="020B0A04020102020204" pitchFamily="34" charset="0"/>
              </a:endParaRPr>
            </a:p>
          </p:txBody>
        </p:sp>
        <p:grpSp>
          <p:nvGrpSpPr>
            <p:cNvPr id="20" name="Grupo 19"/>
            <p:cNvGrpSpPr/>
            <p:nvPr/>
          </p:nvGrpSpPr>
          <p:grpSpPr>
            <a:xfrm>
              <a:off x="9362095" y="893493"/>
              <a:ext cx="369332" cy="1800000"/>
              <a:chOff x="9085676" y="889042"/>
              <a:chExt cx="369332" cy="1800000"/>
            </a:xfrm>
          </p:grpSpPr>
          <p:cxnSp>
            <p:nvCxnSpPr>
              <p:cNvPr id="3" name="Conexão reta unidirecional 2"/>
              <p:cNvCxnSpPr/>
              <p:nvPr/>
            </p:nvCxnSpPr>
            <p:spPr>
              <a:xfrm flipV="1">
                <a:off x="9264352" y="889042"/>
                <a:ext cx="0" cy="1800000"/>
              </a:xfrm>
              <a:prstGeom prst="straightConnector1">
                <a:avLst/>
              </a:pr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rot="5400000">
                <a:off x="8694278" y="1694845"/>
                <a:ext cx="1152128" cy="369332"/>
              </a:xfrm>
              <a:prstGeom prst="rect">
                <a:avLst/>
              </a:prstGeom>
              <a:solidFill>
                <a:schemeClr val="bg1"/>
              </a:solidFill>
            </p:spPr>
            <p:txBody>
              <a:bodyPr wrap="square" rtlCol="0">
                <a:spAutoFit/>
              </a:bodyPr>
              <a:lstStyle/>
              <a:p>
                <a:pPr algn="ctr"/>
                <a:r>
                  <a:rPr lang="pt-PT" dirty="0" smtClean="0">
                    <a:latin typeface="Arial Black" panose="020B0A04020102020204" pitchFamily="34" charset="0"/>
                  </a:rPr>
                  <a:t>Stable</a:t>
                </a:r>
                <a:endParaRPr lang="pt-PT" dirty="0">
                  <a:latin typeface="Arial Black" panose="020B0A04020102020204" pitchFamily="34" charset="0"/>
                </a:endParaRPr>
              </a:p>
            </p:txBody>
          </p:sp>
        </p:grpSp>
        <p:grpSp>
          <p:nvGrpSpPr>
            <p:cNvPr id="26" name="Grupo 25"/>
            <p:cNvGrpSpPr/>
            <p:nvPr/>
          </p:nvGrpSpPr>
          <p:grpSpPr>
            <a:xfrm>
              <a:off x="9354564" y="3577467"/>
              <a:ext cx="369332" cy="1800000"/>
              <a:chOff x="9078145" y="3573016"/>
              <a:chExt cx="369332" cy="1800000"/>
            </a:xfrm>
          </p:grpSpPr>
          <p:cxnSp>
            <p:nvCxnSpPr>
              <p:cNvPr id="21" name="Conexão reta unidirecional 20"/>
              <p:cNvCxnSpPr/>
              <p:nvPr/>
            </p:nvCxnSpPr>
            <p:spPr>
              <a:xfrm flipV="1">
                <a:off x="9267430" y="3573016"/>
                <a:ext cx="0" cy="1800000"/>
              </a:xfrm>
              <a:prstGeom prst="straightConnector1">
                <a:avLst/>
              </a:prstGeom>
              <a:ln w="571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rot="5400000">
                <a:off x="8583511" y="4159150"/>
                <a:ext cx="1358599" cy="369332"/>
              </a:xfrm>
              <a:prstGeom prst="rect">
                <a:avLst/>
              </a:prstGeom>
              <a:solidFill>
                <a:schemeClr val="bg1"/>
              </a:solidFill>
            </p:spPr>
            <p:txBody>
              <a:bodyPr wrap="square" rtlCol="0">
                <a:spAutoFit/>
              </a:bodyPr>
              <a:lstStyle/>
              <a:p>
                <a:pPr algn="ctr"/>
                <a:r>
                  <a:rPr lang="pt-PT" dirty="0" smtClean="0">
                    <a:latin typeface="Arial Black" panose="020B0A04020102020204" pitchFamily="34" charset="0"/>
                  </a:rPr>
                  <a:t>Declining</a:t>
                </a:r>
                <a:endParaRPr lang="pt-PT" dirty="0">
                  <a:latin typeface="Arial Black" panose="020B0A04020102020204" pitchFamily="34" charset="0"/>
                </a:endParaRPr>
              </a:p>
            </p:txBody>
          </p:sp>
        </p:grpSp>
      </p:grpSp>
      <p:grpSp>
        <p:nvGrpSpPr>
          <p:cNvPr id="23" name="Grupo 22"/>
          <p:cNvGrpSpPr/>
          <p:nvPr/>
        </p:nvGrpSpPr>
        <p:grpSpPr>
          <a:xfrm>
            <a:off x="265580" y="792472"/>
            <a:ext cx="11663068" cy="4661874"/>
            <a:chOff x="265580" y="792472"/>
            <a:chExt cx="11663068" cy="4661874"/>
          </a:xfrm>
        </p:grpSpPr>
        <p:sp>
          <p:nvSpPr>
            <p:cNvPr id="24" name="Retângulo 23"/>
            <p:cNvSpPr/>
            <p:nvPr/>
          </p:nvSpPr>
          <p:spPr>
            <a:xfrm>
              <a:off x="265580" y="3884686"/>
              <a:ext cx="3888432" cy="1569660"/>
            </a:xfrm>
            <a:prstGeom prst="rect">
              <a:avLst/>
            </a:prstGeom>
            <a:solidFill>
              <a:srgbClr val="9DEB57"/>
            </a:solidFill>
            <a:ln>
              <a:noFill/>
            </a:ln>
          </p:spPr>
          <p:txBody>
            <a:bodyPr wrap="square">
              <a:spAutoFit/>
            </a:bodyPr>
            <a:lstStyle/>
            <a:p>
              <a:pPr algn="ctr">
                <a:lnSpc>
                  <a:spcPct val="80000"/>
                </a:lnSpc>
                <a:spcAft>
                  <a:spcPts val="0"/>
                </a:spcAft>
              </a:pPr>
              <a:r>
                <a:rPr lang="en-GB" sz="2000" b="1" dirty="0" smtClean="0">
                  <a:latin typeface="Gill Sans MT Condensed" panose="020B0506020104020203" pitchFamily="34" charset="0"/>
                  <a:ea typeface="Calibri" panose="020F0502020204030204" pitchFamily="34" charset="0"/>
                  <a:cs typeface="Times New Roman" panose="02020603050405020304" pitchFamily="18" charset="0"/>
                </a:rPr>
                <a:t>1.</a:t>
              </a:r>
              <a:r>
                <a:rPr lang="en-GB" sz="2000" dirty="0" smtClean="0">
                  <a:latin typeface="Gill Sans MT Condensed" panose="020B0506020104020203" pitchFamily="34" charset="0"/>
                  <a:ea typeface="Calibri" panose="020F0502020204030204" pitchFamily="34" charset="0"/>
                  <a:cs typeface="Times New Roman" panose="02020603050405020304" pitchFamily="18" charset="0"/>
                </a:rPr>
                <a:t>Greece </a:t>
              </a:r>
              <a:r>
                <a:rPr lang="en-GB" sz="2000" dirty="0">
                  <a:latin typeface="Gill Sans MT Condensed" panose="020B0506020104020203" pitchFamily="34" charset="0"/>
                  <a:ea typeface="Calibri" panose="020F0502020204030204" pitchFamily="34" charset="0"/>
                  <a:cs typeface="Times New Roman" panose="02020603050405020304" pitchFamily="18" charset="0"/>
                </a:rPr>
                <a:t>revealed a decreasing performance in 2012, 2013 and 2014  concerning LIFE STANDARD associated with LESS AFFORDABILITY. In this period, Greece was subjected to measures related to the BCE/IMF/EU intervention that resulted in a negative outcome in these aspects</a:t>
              </a:r>
              <a:r>
                <a:rPr lang="en-GB" sz="2000" dirty="0" smtClean="0">
                  <a:latin typeface="Gill Sans MT Condensed" panose="020B0506020104020203" pitchFamily="34" charset="0"/>
                  <a:ea typeface="Calibri" panose="020F0502020204030204" pitchFamily="34" charset="0"/>
                  <a:cs typeface="Times New Roman" panose="02020603050405020304" pitchFamily="18" charset="0"/>
                </a:rPr>
                <a:t>.</a:t>
              </a:r>
              <a:endParaRPr lang="pt-PT" sz="2000" dirty="0">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27" name="Retângulo 26"/>
            <p:cNvSpPr/>
            <p:nvPr/>
          </p:nvSpPr>
          <p:spPr>
            <a:xfrm>
              <a:off x="1439633" y="792472"/>
              <a:ext cx="4394124" cy="1569660"/>
            </a:xfrm>
            <a:prstGeom prst="rect">
              <a:avLst/>
            </a:prstGeom>
            <a:solidFill>
              <a:srgbClr val="FF3737"/>
            </a:solidFill>
            <a:ln>
              <a:noFill/>
            </a:ln>
          </p:spPr>
          <p:txBody>
            <a:bodyPr wrap="square">
              <a:spAutoFit/>
            </a:bodyPr>
            <a:lstStyle/>
            <a:p>
              <a:pPr algn="ctr">
                <a:lnSpc>
                  <a:spcPct val="80000"/>
                </a:lnSpc>
                <a:spcAft>
                  <a:spcPts val="0"/>
                </a:spcAft>
              </a:pPr>
              <a:r>
                <a:rPr lang="en-GB" sz="2000" b="1" dirty="0" smtClean="0">
                  <a:latin typeface="Gill Sans MT Condensed" panose="020B0506020104020203" pitchFamily="34" charset="0"/>
                  <a:ea typeface="Calibri" panose="020F0502020204030204" pitchFamily="34" charset="0"/>
                  <a:cs typeface="Times New Roman" panose="02020603050405020304" pitchFamily="18" charset="0"/>
                </a:rPr>
                <a:t>2.</a:t>
              </a:r>
              <a:r>
                <a:rPr lang="en-GB" sz="2000" dirty="0" smtClean="0">
                  <a:latin typeface="Gill Sans MT Condensed" panose="020B0506020104020203" pitchFamily="34" charset="0"/>
                  <a:ea typeface="Calibri" panose="020F0502020204030204" pitchFamily="34" charset="0"/>
                  <a:cs typeface="Times New Roman" panose="02020603050405020304" pitchFamily="18" charset="0"/>
                </a:rPr>
                <a:t>A </a:t>
              </a:r>
              <a:r>
                <a:rPr lang="en-GB" sz="2000" dirty="0">
                  <a:latin typeface="Gill Sans MT Condensed" panose="020B0506020104020203" pitchFamily="34" charset="0"/>
                  <a:ea typeface="Calibri" panose="020F0502020204030204" pitchFamily="34" charset="0"/>
                  <a:cs typeface="Times New Roman" panose="02020603050405020304" pitchFamily="18" charset="0"/>
                </a:rPr>
                <a:t>stable performance can be detected, except for Greece in 2010 and 2011, mostly concerning LIFE STANDARD associated with MORE AFFORDABILITY. Therefore, the countries characterized by this cluster in this time period were relatively unaffected and maintained their positioning. </a:t>
              </a:r>
              <a:endParaRPr lang="pt-PT" sz="2000" dirty="0">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28" name="Retângulo 27"/>
            <p:cNvSpPr/>
            <p:nvPr/>
          </p:nvSpPr>
          <p:spPr>
            <a:xfrm>
              <a:off x="8842901" y="2056780"/>
              <a:ext cx="3085747" cy="2308324"/>
            </a:xfrm>
            <a:prstGeom prst="rect">
              <a:avLst/>
            </a:prstGeom>
            <a:solidFill>
              <a:srgbClr val="25A2FF"/>
            </a:solidFill>
            <a:ln>
              <a:noFill/>
            </a:ln>
          </p:spPr>
          <p:txBody>
            <a:bodyPr wrap="square">
              <a:spAutoFit/>
            </a:bodyPr>
            <a:lstStyle/>
            <a:p>
              <a:pPr algn="ctr">
                <a:lnSpc>
                  <a:spcPct val="80000"/>
                </a:lnSpc>
              </a:pPr>
              <a:r>
                <a:rPr lang="en-GB" sz="2000" b="1" dirty="0" smtClean="0">
                  <a:latin typeface="Gill Sans MT Condensed" panose="020B0506020104020203" pitchFamily="34" charset="0"/>
                  <a:ea typeface="Calibri" panose="020F0502020204030204" pitchFamily="34" charset="0"/>
                </a:rPr>
                <a:t>3.</a:t>
              </a:r>
              <a:r>
                <a:rPr lang="en-GB" sz="2000" dirty="0" smtClean="0">
                  <a:latin typeface="Gill Sans MT Condensed" panose="020B0506020104020203" pitchFamily="34" charset="0"/>
                  <a:ea typeface="Calibri" panose="020F0502020204030204" pitchFamily="34" charset="0"/>
                </a:rPr>
                <a:t>A </a:t>
              </a:r>
              <a:r>
                <a:rPr lang="en-GB" sz="2000" dirty="0">
                  <a:latin typeface="Gill Sans MT Condensed" panose="020B0506020104020203" pitchFamily="34" charset="0"/>
                  <a:ea typeface="Calibri" panose="020F0502020204030204" pitchFamily="34" charset="0"/>
                </a:rPr>
                <a:t>stable performance can be perceived concerning WEALTH STANDARD, mostly for Finland and Luxembourg, associated with MORE AFFORDABILITY. On the other hand, for all the other countries, there was a decreasing performance concerning WEALTH STANDARD related to LESS AFFORDABILITY. </a:t>
              </a:r>
              <a:endParaRPr lang="pt-PT" sz="2000" dirty="0">
                <a:latin typeface="Gill Sans MT Condensed" panose="020B0506020104020203" pitchFamily="34" charset="0"/>
              </a:endParaRPr>
            </a:p>
          </p:txBody>
        </p:sp>
      </p:grpSp>
    </p:spTree>
    <p:extLst>
      <p:ext uri="{BB962C8B-B14F-4D97-AF65-F5344CB8AC3E}">
        <p14:creationId xmlns:p14="http://schemas.microsoft.com/office/powerpoint/2010/main" val="421772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32992" y="2860647"/>
            <a:ext cx="8855782" cy="1200329"/>
          </a:xfrm>
          <a:prstGeom prst="rect">
            <a:avLst/>
          </a:prstGeom>
          <a:noFill/>
          <a:ln w="9525">
            <a:noFill/>
            <a:miter lim="800000"/>
            <a:headEnd/>
            <a:tailEnd/>
          </a:ln>
        </p:spPr>
        <p:txBody>
          <a:bodyPr wrap="square">
            <a:spAutoFit/>
          </a:bodyPr>
          <a:lstStyle/>
          <a:p>
            <a:pPr lvl="0"/>
            <a:r>
              <a:rPr lang="pt-PT" altLang="pt-PT" sz="7200" dirty="0" smtClean="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5</a:t>
            </a:r>
            <a:r>
              <a:rPr lang="pt-PT" altLang="pt-PT" sz="44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 </a:t>
            </a:r>
            <a:r>
              <a:rPr lang="en-GB" sz="44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Conclusion</a:t>
            </a:r>
            <a:endParaRPr lang="pt-PT" sz="44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pic>
        <p:nvPicPr>
          <p:cNvPr id="2" name="Imagem 1"/>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1491449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407369" y="620688"/>
            <a:ext cx="11377264" cy="757130"/>
            <a:chOff x="407369" y="764704"/>
            <a:chExt cx="11377264" cy="757130"/>
          </a:xfrm>
        </p:grpSpPr>
        <p:sp>
          <p:nvSpPr>
            <p:cNvPr id="4" name="Retângulo 3"/>
            <p:cNvSpPr/>
            <p:nvPr/>
          </p:nvSpPr>
          <p:spPr>
            <a:xfrm>
              <a:off x="983432" y="764704"/>
              <a:ext cx="10801201" cy="757130"/>
            </a:xfrm>
            <a:prstGeom prst="rect">
              <a:avLst/>
            </a:prstGeom>
            <a:ln>
              <a:noFill/>
            </a:ln>
          </p:spPr>
          <p:txBody>
            <a:bodyPr wrap="square">
              <a:spAutoFit/>
            </a:bodyPr>
            <a:lstStyle/>
            <a:p>
              <a:pPr lvl="0" algn="just">
                <a:lnSpc>
                  <a:spcPct val="90000"/>
                </a:lnSpc>
                <a:spcAft>
                  <a:spcPts val="0"/>
                </a:spcAft>
              </a:pP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 ten selected socio-economic indicators highlighted relationships between wealth, living standards and affordability in the housing problem</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9" name="CaixaDeTexto 8"/>
            <p:cNvSpPr txBox="1"/>
            <p:nvPr/>
          </p:nvSpPr>
          <p:spPr>
            <a:xfrm>
              <a:off x="407369" y="764704"/>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1</a:t>
              </a:r>
              <a:endParaRPr lang="pt-PT" sz="2800" dirty="0">
                <a:solidFill>
                  <a:srgbClr val="FFFFCC"/>
                </a:solidFill>
                <a:latin typeface="Arial Black" panose="020B0A04020102020204" pitchFamily="34" charset="0"/>
              </a:endParaRPr>
            </a:p>
          </p:txBody>
        </p:sp>
      </p:grpSp>
      <p:grpSp>
        <p:nvGrpSpPr>
          <p:cNvPr id="16" name="Grupo 15"/>
          <p:cNvGrpSpPr/>
          <p:nvPr/>
        </p:nvGrpSpPr>
        <p:grpSpPr>
          <a:xfrm>
            <a:off x="407369" y="1559020"/>
            <a:ext cx="11377264" cy="757130"/>
            <a:chOff x="407369" y="1703036"/>
            <a:chExt cx="11377264" cy="757130"/>
          </a:xfrm>
        </p:grpSpPr>
        <p:sp>
          <p:nvSpPr>
            <p:cNvPr id="5" name="Retângulo 4"/>
            <p:cNvSpPr/>
            <p:nvPr/>
          </p:nvSpPr>
          <p:spPr>
            <a:xfrm>
              <a:off x="983432" y="1703036"/>
              <a:ext cx="10801201" cy="757130"/>
            </a:xfrm>
            <a:prstGeom prst="rect">
              <a:avLst/>
            </a:prstGeom>
            <a:ln>
              <a:noFill/>
            </a:ln>
          </p:spPr>
          <p:txBody>
            <a:bodyPr wrap="square">
              <a:spAutoFit/>
            </a:bodyPr>
            <a:lstStyle/>
            <a:p>
              <a:pPr lvl="0" algn="just">
                <a:lnSpc>
                  <a:spcPct val="90000"/>
                </a:lnSpc>
                <a:spcAft>
                  <a:spcPts val="0"/>
                </a:spcAft>
              </a:pP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There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are two main housing problem realities in the Eurozone linked to Wealth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&amp;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Living Standards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and Housing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Affordability</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10" name="CaixaDeTexto 9"/>
            <p:cNvSpPr txBox="1"/>
            <p:nvPr/>
          </p:nvSpPr>
          <p:spPr>
            <a:xfrm>
              <a:off x="407369" y="1703036"/>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2</a:t>
              </a:r>
              <a:endParaRPr lang="pt-PT" sz="2800" dirty="0">
                <a:solidFill>
                  <a:srgbClr val="FFFFCC"/>
                </a:solidFill>
                <a:latin typeface="Arial Black" panose="020B0A04020102020204" pitchFamily="34" charset="0"/>
              </a:endParaRPr>
            </a:p>
          </p:txBody>
        </p:sp>
      </p:grpSp>
      <p:grpSp>
        <p:nvGrpSpPr>
          <p:cNvPr id="17" name="Grupo 16"/>
          <p:cNvGrpSpPr/>
          <p:nvPr/>
        </p:nvGrpSpPr>
        <p:grpSpPr>
          <a:xfrm>
            <a:off x="407368" y="2478052"/>
            <a:ext cx="11377265" cy="834976"/>
            <a:chOff x="407368" y="2622068"/>
            <a:chExt cx="11377265" cy="834976"/>
          </a:xfrm>
        </p:grpSpPr>
        <p:sp>
          <p:nvSpPr>
            <p:cNvPr id="6" name="Retângulo 5"/>
            <p:cNvSpPr/>
            <p:nvPr/>
          </p:nvSpPr>
          <p:spPr>
            <a:xfrm>
              <a:off x="983432" y="2626047"/>
              <a:ext cx="10801201" cy="830997"/>
            </a:xfrm>
            <a:prstGeom prst="rect">
              <a:avLst/>
            </a:prstGeom>
            <a:ln>
              <a:noFill/>
            </a:ln>
          </p:spPr>
          <p:txBody>
            <a:bodyPr wrap="square">
              <a:spAutoFit/>
            </a:bodyPr>
            <a:lstStyle/>
            <a:p>
              <a:pPr fontAlgn="b"/>
              <a:r>
                <a:rPr lang="pt-PT" sz="2400" dirty="0" err="1" smtClean="0">
                  <a:solidFill>
                    <a:schemeClr val="bg1"/>
                  </a:solidFill>
                  <a:latin typeface="Gill Sans MT Condensed" panose="020B0506020104020203" pitchFamily="34" charset="0"/>
                </a:rPr>
                <a:t>The</a:t>
              </a:r>
              <a:r>
                <a:rPr lang="pt-PT" sz="2400" dirty="0" smtClean="0">
                  <a:solidFill>
                    <a:schemeClr val="bg1"/>
                  </a:solidFill>
                  <a:latin typeface="Gill Sans MT Condensed" panose="020B0506020104020203" pitchFamily="34" charset="0"/>
                </a:rPr>
                <a:t> Housing </a:t>
              </a:r>
              <a:r>
                <a:rPr lang="pt-PT" sz="2400" dirty="0">
                  <a:solidFill>
                    <a:schemeClr val="bg1"/>
                  </a:solidFill>
                  <a:latin typeface="Gill Sans MT Condensed" panose="020B0506020104020203" pitchFamily="34" charset="0"/>
                </a:rPr>
                <a:t>Stock </a:t>
              </a:r>
              <a:r>
                <a:rPr lang="pt-PT" sz="2400" dirty="0" smtClean="0">
                  <a:solidFill>
                    <a:schemeClr val="bg1"/>
                  </a:solidFill>
                  <a:latin typeface="Gill Sans MT Condensed" panose="020B0506020104020203" pitchFamily="34" charset="0"/>
                </a:rPr>
                <a:t>Indicators (OML and TEN) are </a:t>
              </a:r>
              <a:r>
                <a:rPr lang="pt-PT" sz="2400" dirty="0" err="1" smtClean="0">
                  <a:solidFill>
                    <a:schemeClr val="bg1"/>
                  </a:solidFill>
                  <a:latin typeface="Gill Sans MT Condensed" panose="020B0506020104020203" pitchFamily="34" charset="0"/>
                </a:rPr>
                <a:t>not</a:t>
              </a:r>
              <a:r>
                <a:rPr lang="pt-PT" sz="2400" dirty="0" smtClean="0">
                  <a:solidFill>
                    <a:schemeClr val="bg1"/>
                  </a:solidFill>
                  <a:latin typeface="Gill Sans MT Condensed" panose="020B0506020104020203" pitchFamily="34" charset="0"/>
                </a:rPr>
                <a:t> </a:t>
              </a:r>
              <a:r>
                <a:rPr lang="pt-PT" sz="2400" dirty="0" err="1" smtClean="0">
                  <a:solidFill>
                    <a:schemeClr val="bg1"/>
                  </a:solidFill>
                  <a:latin typeface="Gill Sans MT Condensed" panose="020B0506020104020203" pitchFamily="34" charset="0"/>
                </a:rPr>
                <a:t>correlated</a:t>
              </a:r>
              <a:r>
                <a:rPr lang="pt-PT" sz="2400" dirty="0">
                  <a:solidFill>
                    <a:schemeClr val="bg1"/>
                  </a:solidFill>
                  <a:latin typeface="Gill Sans MT Condensed" panose="020B0506020104020203" pitchFamily="34" charset="0"/>
                </a:rPr>
                <a:t> </a:t>
              </a:r>
              <a:r>
                <a:rPr lang="pt-PT" sz="2400" dirty="0" err="1" smtClean="0">
                  <a:solidFill>
                    <a:schemeClr val="bg1"/>
                  </a:solidFill>
                  <a:latin typeface="Gill Sans MT Condensed" panose="020B0506020104020203" pitchFamily="34" charset="0"/>
                </a:rPr>
                <a:t>because</a:t>
              </a:r>
              <a:r>
                <a:rPr lang="pt-PT" sz="2400" dirty="0" smtClean="0">
                  <a:solidFill>
                    <a:schemeClr val="bg1"/>
                  </a:solidFill>
                  <a:latin typeface="Gill Sans MT Condensed" panose="020B0506020104020203" pitchFamily="34" charset="0"/>
                </a:rPr>
                <a:t> OML </a:t>
              </a:r>
              <a:r>
                <a:rPr lang="pt-PT" sz="2400" dirty="0" err="1" smtClean="0">
                  <a:solidFill>
                    <a:schemeClr val="bg1"/>
                  </a:solidFill>
                  <a:latin typeface="Gill Sans MT Condensed" panose="020B0506020104020203" pitchFamily="34" charset="0"/>
                </a:rPr>
                <a:t>is</a:t>
              </a:r>
              <a:r>
                <a:rPr lang="pt-PT" sz="2400" dirty="0" smtClean="0">
                  <a:solidFill>
                    <a:schemeClr val="bg1"/>
                  </a:solidFill>
                  <a:latin typeface="Gill Sans MT Condensed" panose="020B0506020104020203" pitchFamily="34" charset="0"/>
                </a:rPr>
                <a:t> </a:t>
              </a:r>
              <a:r>
                <a:rPr lang="pt-PT" sz="2400" dirty="0" err="1" smtClean="0">
                  <a:solidFill>
                    <a:schemeClr val="bg1"/>
                  </a:solidFill>
                  <a:latin typeface="Gill Sans MT Condensed" panose="020B0506020104020203" pitchFamily="34" charset="0"/>
                </a:rPr>
                <a:t>associated</a:t>
              </a:r>
              <a:r>
                <a:rPr lang="pt-PT" sz="2400" dirty="0" smtClean="0">
                  <a:solidFill>
                    <a:schemeClr val="bg1"/>
                  </a:solidFill>
                  <a:latin typeface="Gill Sans MT Condensed" panose="020B0506020104020203" pitchFamily="34" charset="0"/>
                </a:rPr>
                <a:t> to Wealth Standard and </a:t>
              </a:r>
              <a:r>
                <a:rPr lang="pt-PT" sz="2400" dirty="0" smtClean="0">
                  <a:solidFill>
                    <a:schemeClr val="bg1"/>
                  </a:solidFill>
                  <a:latin typeface="Gill Sans MT Condensed" panose="020B0506020104020203" pitchFamily="34" charset="0"/>
                </a:rPr>
                <a:t>TEN </a:t>
              </a:r>
              <a:r>
                <a:rPr lang="pt-PT" sz="2400" dirty="0" err="1" smtClean="0">
                  <a:solidFill>
                    <a:schemeClr val="bg1"/>
                  </a:solidFill>
                  <a:latin typeface="Gill Sans MT Condensed" panose="020B0506020104020203" pitchFamily="34" charset="0"/>
                </a:rPr>
                <a:t>is</a:t>
              </a:r>
              <a:r>
                <a:rPr lang="pt-PT" sz="2400" dirty="0" smtClean="0">
                  <a:solidFill>
                    <a:schemeClr val="bg1"/>
                  </a:solidFill>
                  <a:latin typeface="Gill Sans MT Condensed" panose="020B0506020104020203" pitchFamily="34" charset="0"/>
                </a:rPr>
                <a:t> </a:t>
              </a:r>
              <a:r>
                <a:rPr lang="pt-PT" sz="2400" dirty="0" err="1" smtClean="0">
                  <a:solidFill>
                    <a:schemeClr val="bg1"/>
                  </a:solidFill>
                  <a:latin typeface="Gill Sans MT Condensed" panose="020B0506020104020203" pitchFamily="34" charset="0"/>
                </a:rPr>
                <a:t>associated</a:t>
              </a:r>
              <a:r>
                <a:rPr lang="pt-PT" sz="2400" dirty="0" smtClean="0">
                  <a:solidFill>
                    <a:schemeClr val="bg1"/>
                  </a:solidFill>
                  <a:latin typeface="Gill Sans MT Condensed" panose="020B0506020104020203" pitchFamily="34" charset="0"/>
                </a:rPr>
                <a:t> to Affordability.</a:t>
              </a:r>
              <a:endParaRPr lang="pt-PT" sz="2400" dirty="0">
                <a:solidFill>
                  <a:schemeClr val="bg1"/>
                </a:solidFill>
                <a:latin typeface="Gill Sans MT Condensed" panose="020B0506020104020203" pitchFamily="34" charset="0"/>
              </a:endParaRPr>
            </a:p>
          </p:txBody>
        </p:sp>
        <p:sp>
          <p:nvSpPr>
            <p:cNvPr id="11" name="CaixaDeTexto 10"/>
            <p:cNvSpPr txBox="1"/>
            <p:nvPr/>
          </p:nvSpPr>
          <p:spPr>
            <a:xfrm>
              <a:off x="407368" y="2622068"/>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3</a:t>
              </a:r>
              <a:endParaRPr lang="pt-PT" sz="2800" dirty="0">
                <a:solidFill>
                  <a:srgbClr val="FFFFCC"/>
                </a:solidFill>
                <a:latin typeface="Arial Black" panose="020B0A04020102020204" pitchFamily="34" charset="0"/>
              </a:endParaRPr>
            </a:p>
          </p:txBody>
        </p:sp>
      </p:grpSp>
      <p:grpSp>
        <p:nvGrpSpPr>
          <p:cNvPr id="18" name="Grupo 17"/>
          <p:cNvGrpSpPr/>
          <p:nvPr/>
        </p:nvGrpSpPr>
        <p:grpSpPr>
          <a:xfrm>
            <a:off x="416089" y="3405042"/>
            <a:ext cx="11368295" cy="757130"/>
            <a:chOff x="416089" y="3549058"/>
            <a:chExt cx="11368295" cy="757130"/>
          </a:xfrm>
        </p:grpSpPr>
        <p:sp>
          <p:nvSpPr>
            <p:cNvPr id="7" name="Retângulo 6"/>
            <p:cNvSpPr/>
            <p:nvPr/>
          </p:nvSpPr>
          <p:spPr>
            <a:xfrm>
              <a:off x="989397" y="3549058"/>
              <a:ext cx="10794987" cy="757130"/>
            </a:xfrm>
            <a:prstGeom prst="rect">
              <a:avLst/>
            </a:prstGeom>
            <a:ln>
              <a:noFill/>
            </a:ln>
          </p:spPr>
          <p:txBody>
            <a:bodyPr wrap="square">
              <a:spAutoFit/>
            </a:bodyPr>
            <a:lstStyle/>
            <a:p>
              <a:pPr lvl="0" algn="just">
                <a:lnSpc>
                  <a:spcPct val="90000"/>
                </a:lnSpc>
                <a:spcAft>
                  <a:spcPts val="0"/>
                </a:spcAft>
              </a:pP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There are three behavioural typologies of countries, although some particularities are associated with some cluster members. </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12" name="CaixaDeTexto 11"/>
            <p:cNvSpPr txBox="1"/>
            <p:nvPr/>
          </p:nvSpPr>
          <p:spPr>
            <a:xfrm>
              <a:off x="416089" y="3549809"/>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4</a:t>
              </a:r>
              <a:endParaRPr lang="pt-PT" sz="2800" dirty="0">
                <a:solidFill>
                  <a:srgbClr val="FFFFCC"/>
                </a:solidFill>
                <a:latin typeface="Arial Black" panose="020B0A04020102020204" pitchFamily="34" charset="0"/>
              </a:endParaRPr>
            </a:p>
          </p:txBody>
        </p:sp>
      </p:grpSp>
      <p:grpSp>
        <p:nvGrpSpPr>
          <p:cNvPr id="19" name="Grupo 18"/>
          <p:cNvGrpSpPr/>
          <p:nvPr/>
        </p:nvGrpSpPr>
        <p:grpSpPr>
          <a:xfrm>
            <a:off x="409070" y="4195895"/>
            <a:ext cx="11375562" cy="1089529"/>
            <a:chOff x="409070" y="4211679"/>
            <a:chExt cx="11375562" cy="1089529"/>
          </a:xfrm>
        </p:grpSpPr>
        <p:sp>
          <p:nvSpPr>
            <p:cNvPr id="8" name="Retângulo 7"/>
            <p:cNvSpPr/>
            <p:nvPr/>
          </p:nvSpPr>
          <p:spPr>
            <a:xfrm>
              <a:off x="983432" y="4211679"/>
              <a:ext cx="10801200" cy="1089529"/>
            </a:xfrm>
            <a:prstGeom prst="rect">
              <a:avLst/>
            </a:prstGeom>
            <a:ln>
              <a:noFill/>
            </a:ln>
          </p:spPr>
          <p:txBody>
            <a:bodyPr wrap="square">
              <a:spAutoFit/>
            </a:bodyPr>
            <a:lstStyle/>
            <a:p>
              <a:pPr lvl="0" algn="just">
                <a:lnSpc>
                  <a:spcPct val="90000"/>
                </a:lnSpc>
                <a:spcAft>
                  <a:spcPts val="1000"/>
                </a:spcAft>
              </a:pP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methodological approach, with the use of the HJ-BIPLOT method produced a richer diagnosis, for the 2010-2014 period, of the effects of political, economic and social decisions on the twelve Eurozone Countries, by identifying their similarities and dissimilarities</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13" name="CaixaDeTexto 12"/>
            <p:cNvSpPr txBox="1"/>
            <p:nvPr/>
          </p:nvSpPr>
          <p:spPr>
            <a:xfrm>
              <a:off x="409070" y="4215484"/>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5</a:t>
              </a:r>
              <a:endParaRPr lang="pt-PT" sz="2800" dirty="0">
                <a:solidFill>
                  <a:srgbClr val="FFFFCC"/>
                </a:solidFill>
                <a:latin typeface="Arial Black" panose="020B0A04020102020204" pitchFamily="34" charset="0"/>
              </a:endParaRPr>
            </a:p>
          </p:txBody>
        </p:sp>
      </p:grpSp>
      <p:sp>
        <p:nvSpPr>
          <p:cNvPr id="14" name="Retângulo 13"/>
          <p:cNvSpPr/>
          <p:nvPr/>
        </p:nvSpPr>
        <p:spPr>
          <a:xfrm>
            <a:off x="31184" y="5429440"/>
            <a:ext cx="12113488" cy="757130"/>
          </a:xfrm>
          <a:prstGeom prst="rect">
            <a:avLst/>
          </a:prstGeom>
          <a:ln>
            <a:noFill/>
          </a:ln>
        </p:spPr>
        <p:txBody>
          <a:bodyPr wrap="square">
            <a:spAutoFit/>
          </a:bodyPr>
          <a:lstStyle/>
          <a:p>
            <a:pPr algn="ctr">
              <a:lnSpc>
                <a:spcPct val="90000"/>
              </a:lnSpc>
              <a:spcAft>
                <a:spcPts val="1000"/>
              </a:spcAft>
            </a:pPr>
            <a:r>
              <a:rPr lang="en-GB" sz="2400" dirty="0" smtClean="0">
                <a:solidFill>
                  <a:srgbClr val="FFFFCC"/>
                </a:solidFill>
                <a:latin typeface="Gill Sans MT Condensed" panose="020B0506020104020203" pitchFamily="34" charset="0"/>
                <a:ea typeface="Calibri" panose="020F0502020204030204" pitchFamily="34" charset="0"/>
                <a:cs typeface="Times New Roman" panose="02020603050405020304" pitchFamily="18" charset="0"/>
              </a:rPr>
              <a:t>This </a:t>
            </a:r>
            <a:r>
              <a:rPr lang="en-GB" sz="2400" dirty="0">
                <a:solidFill>
                  <a:srgbClr val="FFFFCC"/>
                </a:solidFill>
                <a:latin typeface="Gill Sans MT Condensed" panose="020B0506020104020203" pitchFamily="34" charset="0"/>
                <a:ea typeface="Calibri" panose="020F0502020204030204" pitchFamily="34" charset="0"/>
                <a:cs typeface="Times New Roman" panose="02020603050405020304" pitchFamily="18" charset="0"/>
              </a:rPr>
              <a:t>study can be seen as a contribution to the future application of multivariate data methods in housing research. Even from an exploratory perspective, it is a potential tool for producing richer information not only for academia but also for policy makers. </a:t>
            </a:r>
            <a:endParaRPr lang="pt-PT" sz="2400" dirty="0">
              <a:solidFill>
                <a:srgbClr val="FFFFCC"/>
              </a:solidFill>
              <a:effectLst/>
              <a:latin typeface="Gill Sans MT Condensed" panose="020B0506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13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par>
                                <p:cTn id="8" presetID="18" presetClass="entr" presetSubtype="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Right)">
                                      <p:cBhvr>
                                        <p:cTn id="10" dur="500"/>
                                        <p:tgtEl>
                                          <p:spTgt spid="16"/>
                                        </p:tgtEl>
                                      </p:cBhvr>
                                    </p:animEffect>
                                  </p:childTnLst>
                                </p:cTn>
                              </p:par>
                              <p:par>
                                <p:cTn id="11" presetID="18" presetClass="entr" presetSubtype="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Right)">
                                      <p:cBhvr>
                                        <p:cTn id="13" dur="500"/>
                                        <p:tgtEl>
                                          <p:spTgt spid="17"/>
                                        </p:tgtEl>
                                      </p:cBhvr>
                                    </p:animEffect>
                                  </p:childTnLst>
                                </p:cTn>
                              </p:par>
                              <p:par>
                                <p:cTn id="14" presetID="18" presetClass="entr" presetSubtype="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Right)">
                                      <p:cBhvr>
                                        <p:cTn id="16" dur="500"/>
                                        <p:tgtEl>
                                          <p:spTgt spid="18"/>
                                        </p:tgtEl>
                                      </p:cBhvr>
                                    </p:animEffect>
                                  </p:childTnLst>
                                </p:cTn>
                              </p:par>
                              <p:par>
                                <p:cTn id="17" presetID="18" presetClass="entr" presetSubtype="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2999656" y="2996953"/>
            <a:ext cx="5904656" cy="929485"/>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074738" indent="-1074738" algn="ctr">
              <a:lnSpc>
                <a:spcPct val="80000"/>
              </a:lnSpc>
              <a:defRPr/>
            </a:pPr>
            <a:r>
              <a:rPr lang="pt-PT" altLang="pt-PT" sz="6600" b="1" cap="all" dirty="0">
                <a:ln w="0"/>
                <a:solidFill>
                  <a:schemeClr val="bg1"/>
                </a:solidFill>
                <a:effectLst>
                  <a:reflection blurRad="12700" stA="50000" endPos="50000" dist="5000" dir="5400000" sy="-100000" rotWithShape="0"/>
                </a:effectLst>
                <a:latin typeface="Gill Sans MT Condensed" panose="020B0506020104020203" pitchFamily="34" charset="0"/>
                <a:cs typeface="Times New Roman" panose="02020603050405020304" pitchFamily="18" charset="0"/>
              </a:rPr>
              <a:t>Muito Obrigado</a:t>
            </a:r>
          </a:p>
        </p:txBody>
      </p:sp>
      <p:pic>
        <p:nvPicPr>
          <p:cNvPr id="4" name="Imagem 3"/>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1043844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649790" y="1702550"/>
            <a:ext cx="8870950" cy="3382634"/>
            <a:chOff x="1649790" y="1702550"/>
            <a:chExt cx="8870950" cy="3382634"/>
          </a:xfrm>
        </p:grpSpPr>
        <p:sp>
          <p:nvSpPr>
            <p:cNvPr id="4" name="Rectangle 9"/>
            <p:cNvSpPr>
              <a:spLocks noChangeArrowheads="1"/>
            </p:cNvSpPr>
            <p:nvPr/>
          </p:nvSpPr>
          <p:spPr bwMode="auto">
            <a:xfrm>
              <a:off x="1649790" y="1702550"/>
              <a:ext cx="8870950" cy="646331"/>
            </a:xfrm>
            <a:prstGeom prst="rect">
              <a:avLst/>
            </a:prstGeom>
            <a:noFill/>
            <a:ln w="9525">
              <a:noFill/>
              <a:miter lim="800000"/>
              <a:headEnd/>
              <a:tailEnd/>
            </a:ln>
          </p:spPr>
          <p:txBody>
            <a:bodyPr wrap="square">
              <a:spAutoFit/>
            </a:bodyPr>
            <a:lstStyle/>
            <a:p>
              <a:pPr lvl="0" algn="just">
                <a:defRPr/>
              </a:pPr>
              <a:r>
                <a:rPr lang="pt-PT" altLang="pt-PT" sz="3400" dirty="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1   </a:t>
              </a:r>
              <a:r>
                <a:rPr lang="en-GB" sz="36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Introduction and Objectives</a:t>
              </a:r>
              <a:endParaRPr lang="pt-PT" sz="36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sp>
          <p:nvSpPr>
            <p:cNvPr id="6" name="Rectangle 9"/>
            <p:cNvSpPr>
              <a:spLocks noChangeArrowheads="1"/>
            </p:cNvSpPr>
            <p:nvPr/>
          </p:nvSpPr>
          <p:spPr bwMode="auto">
            <a:xfrm>
              <a:off x="1657728" y="2382874"/>
              <a:ext cx="7758112" cy="646331"/>
            </a:xfrm>
            <a:prstGeom prst="rect">
              <a:avLst/>
            </a:prstGeom>
            <a:noFill/>
            <a:ln w="9525">
              <a:noFill/>
              <a:miter lim="800000"/>
              <a:headEnd/>
              <a:tailEnd/>
            </a:ln>
          </p:spPr>
          <p:txBody>
            <a:bodyPr>
              <a:spAutoFit/>
            </a:bodyPr>
            <a:lstStyle/>
            <a:p>
              <a:pPr lvl="0"/>
              <a:r>
                <a:rPr lang="pt-PT" altLang="pt-PT" sz="3400" dirty="0">
                  <a:solidFill>
                    <a:srgbClr val="FFFF99"/>
                  </a:solidFill>
                  <a:effectLst>
                    <a:outerShdw blurRad="38100" dist="38100" dir="2700000" algn="tl">
                      <a:srgbClr val="000000">
                        <a:alpha val="43137"/>
                      </a:srgbClr>
                    </a:outerShdw>
                  </a:effectLst>
                  <a:latin typeface="Arial Black" panose="020B0A04020102020204" pitchFamily="34" charset="0"/>
                  <a:cs typeface="Times New Roman" pitchFamily="18" charset="0"/>
                </a:rPr>
                <a:t>2</a:t>
              </a:r>
              <a:r>
                <a:rPr lang="pt-PT" altLang="pt-PT" sz="3400" dirty="0">
                  <a:solidFill>
                    <a:srgbClr val="FFFF99"/>
                  </a:solidFill>
                  <a:effectLst>
                    <a:outerShdw blurRad="38100" dist="38100" dir="2700000" algn="tl">
                      <a:srgbClr val="000000">
                        <a:alpha val="43137"/>
                      </a:srgbClr>
                    </a:outerShdw>
                  </a:effectLst>
                  <a:latin typeface="Gill Sans MT Condensed" panose="020B0506020104020203" pitchFamily="34" charset="0"/>
                  <a:cs typeface="Times New Roman" pitchFamily="18" charset="0"/>
                </a:rPr>
                <a:t>   </a:t>
              </a:r>
              <a:r>
                <a:rPr lang="en-GB" sz="36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Data and Methodological Procedure</a:t>
              </a:r>
              <a:endParaRPr lang="pt-PT" sz="36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sp>
          <p:nvSpPr>
            <p:cNvPr id="7" name="Rectangle 9"/>
            <p:cNvSpPr>
              <a:spLocks noChangeArrowheads="1"/>
            </p:cNvSpPr>
            <p:nvPr/>
          </p:nvSpPr>
          <p:spPr bwMode="auto">
            <a:xfrm>
              <a:off x="1656097" y="3058526"/>
              <a:ext cx="5868987" cy="646331"/>
            </a:xfrm>
            <a:prstGeom prst="rect">
              <a:avLst/>
            </a:prstGeom>
            <a:noFill/>
            <a:ln w="9525">
              <a:noFill/>
              <a:miter lim="800000"/>
              <a:headEnd/>
              <a:tailEnd/>
            </a:ln>
          </p:spPr>
          <p:txBody>
            <a:bodyPr>
              <a:spAutoFit/>
            </a:bodyPr>
            <a:lstStyle/>
            <a:p>
              <a:pPr algn="just" eaLnBrk="1" hangingPunct="1">
                <a:defRPr/>
              </a:pPr>
              <a:r>
                <a:rPr lang="pt-PT" altLang="pt-PT" sz="3400" dirty="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3   </a:t>
              </a:r>
              <a:r>
                <a:rPr lang="pt-PT" altLang="pt-PT" sz="36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Results</a:t>
              </a:r>
              <a:endParaRPr lang="pt-PT" altLang="pt-PT" sz="3600" dirty="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endParaRPr>
            </a:p>
          </p:txBody>
        </p:sp>
        <p:sp>
          <p:nvSpPr>
            <p:cNvPr id="8" name="Rectangle 9"/>
            <p:cNvSpPr>
              <a:spLocks noChangeArrowheads="1"/>
            </p:cNvSpPr>
            <p:nvPr/>
          </p:nvSpPr>
          <p:spPr bwMode="auto">
            <a:xfrm>
              <a:off x="1656097" y="3751292"/>
              <a:ext cx="5868987" cy="646331"/>
            </a:xfrm>
            <a:prstGeom prst="rect">
              <a:avLst/>
            </a:prstGeom>
            <a:noFill/>
            <a:ln w="9525">
              <a:noFill/>
              <a:miter lim="800000"/>
              <a:headEnd/>
              <a:tailEnd/>
            </a:ln>
          </p:spPr>
          <p:txBody>
            <a:bodyPr>
              <a:spAutoFit/>
            </a:bodyPr>
            <a:lstStyle/>
            <a:p>
              <a:pPr algn="just" eaLnBrk="1" hangingPunct="1">
                <a:defRPr/>
              </a:pPr>
              <a:r>
                <a:rPr lang="pt-PT" altLang="pt-PT" sz="3400" dirty="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4   </a:t>
              </a:r>
              <a:r>
                <a:rPr lang="pt-PT" altLang="pt-PT" sz="36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Discussion</a:t>
              </a:r>
              <a:endParaRPr lang="pt-PT" altLang="pt-PT" sz="3600" dirty="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endParaRPr>
            </a:p>
          </p:txBody>
        </p:sp>
        <p:sp>
          <p:nvSpPr>
            <p:cNvPr id="9" name="Rectangle 9"/>
            <p:cNvSpPr>
              <a:spLocks noChangeArrowheads="1"/>
            </p:cNvSpPr>
            <p:nvPr/>
          </p:nvSpPr>
          <p:spPr bwMode="auto">
            <a:xfrm>
              <a:off x="1667173" y="4438853"/>
              <a:ext cx="5868987" cy="646331"/>
            </a:xfrm>
            <a:prstGeom prst="rect">
              <a:avLst/>
            </a:prstGeom>
            <a:noFill/>
            <a:ln w="9525">
              <a:noFill/>
              <a:miter lim="800000"/>
              <a:headEnd/>
              <a:tailEnd/>
            </a:ln>
          </p:spPr>
          <p:txBody>
            <a:bodyPr>
              <a:spAutoFit/>
            </a:bodyPr>
            <a:lstStyle/>
            <a:p>
              <a:pPr algn="just" eaLnBrk="1" hangingPunct="1">
                <a:defRPr/>
              </a:pPr>
              <a:r>
                <a:rPr lang="pt-PT" altLang="pt-PT" sz="3400" dirty="0" smtClean="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5   </a:t>
              </a:r>
              <a:r>
                <a:rPr lang="pt-PT" altLang="pt-PT" sz="36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Conclusion</a:t>
              </a:r>
              <a:endParaRPr lang="pt-PT" altLang="pt-PT" sz="3600" dirty="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endParaRPr>
            </a:p>
          </p:txBody>
        </p:sp>
      </p:grpSp>
    </p:spTree>
    <p:extLst>
      <p:ext uri="{BB962C8B-B14F-4D97-AF65-F5344CB8AC3E}">
        <p14:creationId xmlns:p14="http://schemas.microsoft.com/office/powerpoint/2010/main" val="126747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32992" y="2860647"/>
            <a:ext cx="8855782" cy="1000402"/>
          </a:xfrm>
          <a:prstGeom prst="rect">
            <a:avLst/>
          </a:prstGeom>
          <a:noFill/>
          <a:ln w="9525">
            <a:noFill/>
            <a:miter lim="800000"/>
            <a:headEnd/>
            <a:tailEnd/>
          </a:ln>
        </p:spPr>
        <p:txBody>
          <a:bodyPr wrap="square">
            <a:spAutoFit/>
          </a:bodyPr>
          <a:lstStyle/>
          <a:p>
            <a:pPr marL="808038" lvl="0" indent="-808038" algn="just">
              <a:lnSpc>
                <a:spcPct val="80000"/>
              </a:lnSpc>
              <a:defRPr/>
            </a:pPr>
            <a:r>
              <a:rPr lang="pt-PT" altLang="pt-PT" sz="7200" dirty="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1</a:t>
            </a:r>
            <a:r>
              <a:rPr lang="pt-PT" altLang="pt-PT" sz="4400" dirty="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 </a:t>
            </a:r>
            <a:r>
              <a:rPr lang="en-GB" sz="44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Introduction and Objectives</a:t>
            </a:r>
            <a:endParaRPr lang="pt-PT" sz="44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pic>
        <p:nvPicPr>
          <p:cNvPr id="2" name="Imagem 1"/>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2591622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0019" y="7452"/>
            <a:ext cx="2448272"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Introduction</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grpSp>
        <p:nvGrpSpPr>
          <p:cNvPr id="37" name="Grupo 36"/>
          <p:cNvGrpSpPr/>
          <p:nvPr/>
        </p:nvGrpSpPr>
        <p:grpSpPr>
          <a:xfrm>
            <a:off x="335359" y="2924944"/>
            <a:ext cx="11639415" cy="2086725"/>
            <a:chOff x="335359" y="2618680"/>
            <a:chExt cx="11639415" cy="2086725"/>
          </a:xfrm>
        </p:grpSpPr>
        <p:sp>
          <p:nvSpPr>
            <p:cNvPr id="38" name="CaixaDeTexto 37"/>
            <p:cNvSpPr txBox="1"/>
            <p:nvPr/>
          </p:nvSpPr>
          <p:spPr>
            <a:xfrm>
              <a:off x="911423" y="2618680"/>
              <a:ext cx="11063351" cy="2086725"/>
            </a:xfrm>
            <a:prstGeom prst="rect">
              <a:avLst/>
            </a:prstGeom>
            <a:noFill/>
            <a:ln>
              <a:noFill/>
            </a:ln>
          </p:spPr>
          <p:txBody>
            <a:bodyPr wrap="square" rtlCol="0">
              <a:spAutoFit/>
            </a:bodyPr>
            <a:lstStyle/>
            <a:p>
              <a:pPr algn="just">
                <a:lnSpc>
                  <a:spcPct val="90000"/>
                </a:lnSpc>
              </a:pPr>
              <a:r>
                <a:rPr lang="en-GB" sz="2400" dirty="0">
                  <a:solidFill>
                    <a:schemeClr val="bg1"/>
                  </a:solidFill>
                  <a:latin typeface="Gill Sans MT Condensed" panose="020B0506020104020203" pitchFamily="34" charset="0"/>
                </a:rPr>
                <a:t>F</a:t>
              </a:r>
              <a:r>
                <a:rPr lang="en-GB" sz="2400" dirty="0" smtClean="0">
                  <a:solidFill>
                    <a:schemeClr val="bg1"/>
                  </a:solidFill>
                  <a:latin typeface="Gill Sans MT Condensed" panose="020B0506020104020203" pitchFamily="34" charset="0"/>
                </a:rPr>
                <a:t>rom </a:t>
              </a:r>
              <a:r>
                <a:rPr lang="en-GB" sz="2400" dirty="0">
                  <a:solidFill>
                    <a:schemeClr val="bg1"/>
                  </a:solidFill>
                  <a:latin typeface="Gill Sans MT Condensed" panose="020B0506020104020203" pitchFamily="34" charset="0"/>
                </a:rPr>
                <a:t>early in the decade, and up to 2014, concerns more of social nature were added to these housing policy guidelines, and rehousing programs were created in urban areas, with support for leasing with incentives particularly for young people and stimulus for the recovery of degraded properties. The purchase of homes by households, house renting on the open market – and specifically of young people – pushed the state forward as a stimulating element in the housing market and urban regeneration, theoretically through an equity-based redistribution of income for households </a:t>
              </a:r>
              <a:r>
                <a:rPr lang="en-GB" sz="2400" dirty="0">
                  <a:solidFill>
                    <a:srgbClr val="FFFFCC"/>
                  </a:solidFill>
                  <a:latin typeface="Gill Sans MT Condensed" panose="020B0506020104020203" pitchFamily="34" charset="0"/>
                </a:rPr>
                <a:t>(ANDREWS et al., 2011</a:t>
              </a:r>
              <a:r>
                <a:rPr lang="en-GB" sz="2400" dirty="0" smtClean="0">
                  <a:solidFill>
                    <a:srgbClr val="FFFFCC"/>
                  </a:solidFill>
                  <a:latin typeface="Gill Sans MT Condensed" panose="020B0506020104020203" pitchFamily="34" charset="0"/>
                </a:rPr>
                <a:t>).</a:t>
              </a:r>
              <a:endParaRPr lang="pt-PT" sz="2400" dirty="0">
                <a:solidFill>
                  <a:srgbClr val="FFFFCC"/>
                </a:solidFill>
                <a:latin typeface="Gill Sans MT Condensed" panose="020B0506020104020203" pitchFamily="34" charset="0"/>
              </a:endParaRPr>
            </a:p>
          </p:txBody>
        </p:sp>
        <p:sp>
          <p:nvSpPr>
            <p:cNvPr id="39" name="CaixaDeTexto 38"/>
            <p:cNvSpPr txBox="1"/>
            <p:nvPr/>
          </p:nvSpPr>
          <p:spPr>
            <a:xfrm>
              <a:off x="335359" y="2618680"/>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2</a:t>
              </a:r>
              <a:endParaRPr lang="pt-PT" sz="2800" dirty="0">
                <a:solidFill>
                  <a:srgbClr val="FFFFCC"/>
                </a:solidFill>
                <a:latin typeface="Arial Black" panose="020B0A04020102020204" pitchFamily="34" charset="0"/>
              </a:endParaRPr>
            </a:p>
          </p:txBody>
        </p:sp>
      </p:grpSp>
      <p:grpSp>
        <p:nvGrpSpPr>
          <p:cNvPr id="40" name="Grupo 39"/>
          <p:cNvGrpSpPr/>
          <p:nvPr/>
        </p:nvGrpSpPr>
        <p:grpSpPr>
          <a:xfrm>
            <a:off x="335360" y="980728"/>
            <a:ext cx="11640616" cy="1754326"/>
            <a:chOff x="335360" y="980728"/>
            <a:chExt cx="11640616" cy="1754326"/>
          </a:xfrm>
        </p:grpSpPr>
        <p:sp>
          <p:nvSpPr>
            <p:cNvPr id="41" name="CaixaDeTexto 40"/>
            <p:cNvSpPr txBox="1"/>
            <p:nvPr/>
          </p:nvSpPr>
          <p:spPr>
            <a:xfrm>
              <a:off x="911424" y="980728"/>
              <a:ext cx="11064552" cy="1754326"/>
            </a:xfrm>
            <a:prstGeom prst="rect">
              <a:avLst/>
            </a:prstGeom>
            <a:noFill/>
            <a:ln>
              <a:noFill/>
            </a:ln>
          </p:spPr>
          <p:txBody>
            <a:bodyPr wrap="square" rtlCol="0">
              <a:spAutoFit/>
            </a:bodyPr>
            <a:lstStyle/>
            <a:p>
              <a:pPr algn="just">
                <a:lnSpc>
                  <a:spcPct val="90000"/>
                </a:lnSpc>
              </a:pPr>
              <a:r>
                <a:rPr lang="en-GB" sz="2400" dirty="0" smtClean="0">
                  <a:solidFill>
                    <a:schemeClr val="bg1"/>
                  </a:solidFill>
                  <a:latin typeface="Gill Sans MT Condensed" panose="020B0506020104020203" pitchFamily="34" charset="0"/>
                </a:rPr>
                <a:t>Given </a:t>
              </a:r>
              <a:r>
                <a:rPr lang="en-GB" sz="2400" dirty="0">
                  <a:solidFill>
                    <a:schemeClr val="bg1"/>
                  </a:solidFill>
                  <a:latin typeface="Gill Sans MT Condensed" panose="020B0506020104020203" pitchFamily="34" charset="0"/>
                </a:rPr>
                <a:t>the growth of housing affordability problems, the decrease in disposable income, the reorganization of behaviour’s households and their adjustment to a new social and economic paradigm, there has </a:t>
              </a:r>
              <a:r>
                <a:rPr lang="en-GB" sz="2400" dirty="0" smtClean="0">
                  <a:solidFill>
                    <a:schemeClr val="bg1"/>
                  </a:solidFill>
                  <a:latin typeface="Gill Sans MT Condensed" panose="020B0506020104020203" pitchFamily="34" charset="0"/>
                </a:rPr>
                <a:t>been a growing </a:t>
              </a:r>
              <a:r>
                <a:rPr lang="en-GB" sz="2400" dirty="0">
                  <a:solidFill>
                    <a:schemeClr val="bg1"/>
                  </a:solidFill>
                  <a:latin typeface="Gill Sans MT Condensed" panose="020B0506020104020203" pitchFamily="34" charset="0"/>
                </a:rPr>
                <a:t>concern about the housing issue</a:t>
              </a:r>
              <a:r>
                <a:rPr lang="en-GB" sz="2400" dirty="0" smtClean="0">
                  <a:solidFill>
                    <a:schemeClr val="bg1"/>
                  </a:solidFill>
                  <a:latin typeface="Gill Sans MT Condensed" panose="020B0506020104020203" pitchFamily="34" charset="0"/>
                </a:rPr>
                <a:t>. </a:t>
              </a:r>
              <a:r>
                <a:rPr lang="en-GB" sz="2400" dirty="0">
                  <a:solidFill>
                    <a:schemeClr val="bg1"/>
                  </a:solidFill>
                  <a:latin typeface="Gill Sans MT Condensed" panose="020B0506020104020203" pitchFamily="34" charset="0"/>
                </a:rPr>
                <a:t>It has therefore become essential to recognize the institutional intervention of economic operators in the market, in particular from the state, owners and households </a:t>
              </a:r>
              <a:r>
                <a:rPr lang="en-GB" sz="2400" dirty="0">
                  <a:solidFill>
                    <a:srgbClr val="FFFFCC"/>
                  </a:solidFill>
                  <a:latin typeface="Gill Sans MT Condensed" panose="020B0506020104020203" pitchFamily="34" charset="0"/>
                </a:rPr>
                <a:t>(NEWMANN et al., 2000; HAFFNER et al., </a:t>
              </a:r>
              <a:r>
                <a:rPr lang="en-GB" sz="2400" dirty="0" smtClean="0">
                  <a:solidFill>
                    <a:srgbClr val="FFFFCC"/>
                  </a:solidFill>
                  <a:latin typeface="Gill Sans MT Condensed" panose="020B0506020104020203" pitchFamily="34" charset="0"/>
                </a:rPr>
                <a:t>2011; DEWILDE </a:t>
              </a:r>
              <a:r>
                <a:rPr lang="en-GB" sz="2400" dirty="0">
                  <a:solidFill>
                    <a:srgbClr val="FFFFCC"/>
                  </a:solidFill>
                  <a:latin typeface="Gill Sans MT Condensed" panose="020B0506020104020203" pitchFamily="34" charset="0"/>
                </a:rPr>
                <a:t>et al., </a:t>
              </a:r>
              <a:r>
                <a:rPr lang="en-GB" sz="2400" dirty="0" smtClean="0">
                  <a:solidFill>
                    <a:srgbClr val="FFFFCC"/>
                  </a:solidFill>
                  <a:latin typeface="Gill Sans MT Condensed" panose="020B0506020104020203" pitchFamily="34" charset="0"/>
                </a:rPr>
                <a:t>2014).</a:t>
              </a:r>
              <a:endParaRPr lang="pt-PT" sz="2400" dirty="0">
                <a:solidFill>
                  <a:srgbClr val="FFFFCC"/>
                </a:solidFill>
                <a:latin typeface="Gill Sans MT Condensed" panose="020B0506020104020203" pitchFamily="34" charset="0"/>
              </a:endParaRPr>
            </a:p>
          </p:txBody>
        </p:sp>
        <p:sp>
          <p:nvSpPr>
            <p:cNvPr id="42" name="CaixaDeTexto 41"/>
            <p:cNvSpPr txBox="1"/>
            <p:nvPr/>
          </p:nvSpPr>
          <p:spPr>
            <a:xfrm>
              <a:off x="335360" y="980768"/>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1</a:t>
              </a:r>
              <a:endParaRPr lang="pt-PT" sz="2800" dirty="0">
                <a:solidFill>
                  <a:srgbClr val="FFFFCC"/>
                </a:solidFill>
                <a:latin typeface="Arial Black" panose="020B0A04020102020204" pitchFamily="34" charset="0"/>
              </a:endParaRPr>
            </a:p>
          </p:txBody>
        </p:sp>
      </p:grpSp>
      <p:sp>
        <p:nvSpPr>
          <p:cNvPr id="43" name="Retângulo 42"/>
          <p:cNvSpPr/>
          <p:nvPr/>
        </p:nvSpPr>
        <p:spPr>
          <a:xfrm>
            <a:off x="7752184" y="1391756"/>
            <a:ext cx="422259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tângulo 43"/>
          <p:cNvSpPr/>
          <p:nvPr/>
        </p:nvSpPr>
        <p:spPr>
          <a:xfrm>
            <a:off x="965898" y="1700808"/>
            <a:ext cx="1313678"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tângulo 44"/>
          <p:cNvSpPr/>
          <p:nvPr/>
        </p:nvSpPr>
        <p:spPr>
          <a:xfrm>
            <a:off x="2458290" y="3304148"/>
            <a:ext cx="9470357"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Retângulo 45"/>
          <p:cNvSpPr/>
          <p:nvPr/>
        </p:nvSpPr>
        <p:spPr>
          <a:xfrm>
            <a:off x="965898" y="3626710"/>
            <a:ext cx="6714278"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3469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nodeType="clickEffect">
                                  <p:stCondLst>
                                    <p:cond delay="0"/>
                                  </p:stCondLst>
                                  <p:childTnLst>
                                    <p:animEffect transition="out" filter="wipe(right)">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22" presetClass="exit" presetSubtype="2" fill="hold" nodeType="withEffect">
                                  <p:stCondLst>
                                    <p:cond delay="0"/>
                                  </p:stCondLst>
                                  <p:childTnLst>
                                    <p:animEffect transition="out" filter="wipe(right)">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22" presetClass="exit" presetSubtype="2" fill="hold" grpId="1" nodeType="withEffect">
                                  <p:stCondLst>
                                    <p:cond delay="0"/>
                                  </p:stCondLst>
                                  <p:childTnLst>
                                    <p:animEffect transition="out" filter="wipe(right)">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par>
                                <p:cTn id="34" presetID="22" presetClass="exit" presetSubtype="2" fill="hold" grpId="1" nodeType="withEffect">
                                  <p:stCondLst>
                                    <p:cond delay="0"/>
                                  </p:stCondLst>
                                  <p:childTnLst>
                                    <p:animEffect transition="out" filter="wipe(right)">
                                      <p:cBhvr>
                                        <p:cTn id="35" dur="500"/>
                                        <p:tgtEl>
                                          <p:spTgt spid="44"/>
                                        </p:tgtEl>
                                      </p:cBhvr>
                                    </p:animEffect>
                                    <p:set>
                                      <p:cBhvr>
                                        <p:cTn id="36" dur="1" fill="hold">
                                          <p:stCondLst>
                                            <p:cond delay="499"/>
                                          </p:stCondLst>
                                        </p:cTn>
                                        <p:tgtEl>
                                          <p:spTgt spid="44"/>
                                        </p:tgtEl>
                                        <p:attrNameLst>
                                          <p:attrName>style.visibility</p:attrName>
                                        </p:attrNameLst>
                                      </p:cBhvr>
                                      <p:to>
                                        <p:strVal val="hidden"/>
                                      </p:to>
                                    </p:set>
                                  </p:childTnLst>
                                </p:cTn>
                              </p:par>
                              <p:par>
                                <p:cTn id="37" presetID="22" presetClass="exit" presetSubtype="2" fill="hold" grpId="1" nodeType="withEffect">
                                  <p:stCondLst>
                                    <p:cond delay="0"/>
                                  </p:stCondLst>
                                  <p:childTnLst>
                                    <p:animEffect transition="out" filter="wipe(right)">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22" presetClass="exit" presetSubtype="2" fill="hold" grpId="1" nodeType="withEffect">
                                  <p:stCondLst>
                                    <p:cond delay="0"/>
                                  </p:stCondLst>
                                  <p:childTnLst>
                                    <p:animEffect transition="out" filter="wipe(right)">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5" grpId="0" animBg="1"/>
      <p:bldP spid="45" grpId="1" animBg="1"/>
      <p:bldP spid="46" grpId="0" animBg="1"/>
      <p:bldP spid="4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0019" y="7452"/>
            <a:ext cx="2448272"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Introduction</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grpSp>
        <p:nvGrpSpPr>
          <p:cNvPr id="16" name="Grupo 15"/>
          <p:cNvGrpSpPr/>
          <p:nvPr/>
        </p:nvGrpSpPr>
        <p:grpSpPr>
          <a:xfrm>
            <a:off x="335360" y="980728"/>
            <a:ext cx="11665541" cy="1089529"/>
            <a:chOff x="335360" y="980728"/>
            <a:chExt cx="11665541" cy="1089529"/>
          </a:xfrm>
        </p:grpSpPr>
        <p:sp>
          <p:nvSpPr>
            <p:cNvPr id="17" name="CaixaDeTexto 16"/>
            <p:cNvSpPr txBox="1"/>
            <p:nvPr/>
          </p:nvSpPr>
          <p:spPr>
            <a:xfrm>
              <a:off x="911669" y="980728"/>
              <a:ext cx="11089232" cy="1089529"/>
            </a:xfrm>
            <a:prstGeom prst="rect">
              <a:avLst/>
            </a:prstGeom>
            <a:noFill/>
            <a:ln>
              <a:noFill/>
            </a:ln>
          </p:spPr>
          <p:txBody>
            <a:bodyPr wrap="square" rtlCol="0">
              <a:spAutoFit/>
            </a:bodyPr>
            <a:lstStyle/>
            <a:p>
              <a:pPr algn="just">
                <a:lnSpc>
                  <a:spcPct val="90000"/>
                </a:lnSpc>
              </a:pPr>
              <a:r>
                <a:rPr lang="en-GB" sz="2400" dirty="0" smtClean="0">
                  <a:solidFill>
                    <a:schemeClr val="bg1"/>
                  </a:solidFill>
                  <a:latin typeface="Gill Sans MT Condensed" panose="020B0506020104020203" pitchFamily="34" charset="0"/>
                </a:rPr>
                <a:t>However</a:t>
              </a:r>
              <a:r>
                <a:rPr lang="en-GB" sz="2400" dirty="0">
                  <a:solidFill>
                    <a:schemeClr val="bg1"/>
                  </a:solidFill>
                  <a:latin typeface="Gill Sans MT Condensed" panose="020B0506020104020203" pitchFamily="34" charset="0"/>
                </a:rPr>
                <a:t>, the problem of housing cannot be reduced only to a perspective of supply and demand. In fact, the specific characteristics of this problem led to the creation of inefficiencies in the market, in particular due to the inadequacy of market argument as a resolution mechanism for housing in lower-income households. </a:t>
              </a:r>
              <a:endParaRPr lang="pt-PT" sz="2400" dirty="0">
                <a:solidFill>
                  <a:srgbClr val="FFFFCC"/>
                </a:solidFill>
                <a:latin typeface="Gill Sans MT Condensed" panose="020B0506020104020203" pitchFamily="34" charset="0"/>
              </a:endParaRPr>
            </a:p>
          </p:txBody>
        </p:sp>
        <p:sp>
          <p:nvSpPr>
            <p:cNvPr id="18" name="CaixaDeTexto 17"/>
            <p:cNvSpPr txBox="1"/>
            <p:nvPr/>
          </p:nvSpPr>
          <p:spPr>
            <a:xfrm>
              <a:off x="335360" y="980768"/>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3</a:t>
              </a:r>
              <a:endParaRPr lang="pt-PT" sz="2800" dirty="0">
                <a:solidFill>
                  <a:srgbClr val="FFFFCC"/>
                </a:solidFill>
                <a:latin typeface="Arial Black" panose="020B0A04020102020204" pitchFamily="34" charset="0"/>
              </a:endParaRPr>
            </a:p>
          </p:txBody>
        </p:sp>
      </p:grpSp>
      <p:grpSp>
        <p:nvGrpSpPr>
          <p:cNvPr id="19" name="Grupo 18"/>
          <p:cNvGrpSpPr/>
          <p:nvPr/>
        </p:nvGrpSpPr>
        <p:grpSpPr>
          <a:xfrm>
            <a:off x="332385" y="4743376"/>
            <a:ext cx="11668271" cy="1421928"/>
            <a:chOff x="332385" y="4302619"/>
            <a:chExt cx="11668271" cy="1421928"/>
          </a:xfrm>
        </p:grpSpPr>
        <p:sp>
          <p:nvSpPr>
            <p:cNvPr id="20" name="CaixaDeTexto 19"/>
            <p:cNvSpPr txBox="1"/>
            <p:nvPr/>
          </p:nvSpPr>
          <p:spPr>
            <a:xfrm>
              <a:off x="911424" y="4302619"/>
              <a:ext cx="11089232" cy="1421928"/>
            </a:xfrm>
            <a:prstGeom prst="rect">
              <a:avLst/>
            </a:prstGeom>
            <a:noFill/>
            <a:ln>
              <a:noFill/>
            </a:ln>
          </p:spPr>
          <p:txBody>
            <a:bodyPr wrap="square" rtlCol="0">
              <a:spAutoFit/>
            </a:bodyPr>
            <a:lstStyle/>
            <a:p>
              <a:pPr algn="just">
                <a:lnSpc>
                  <a:spcPct val="90000"/>
                </a:lnSpc>
              </a:pPr>
              <a:r>
                <a:rPr lang="en-GB" sz="2400" dirty="0" smtClean="0">
                  <a:solidFill>
                    <a:schemeClr val="bg1"/>
                  </a:solidFill>
                  <a:latin typeface="Gill Sans MT Condensed" panose="020B0506020104020203" pitchFamily="34" charset="0"/>
                </a:rPr>
                <a:t>Therefore</a:t>
              </a:r>
              <a:r>
                <a:rPr lang="en-GB" sz="2400" dirty="0">
                  <a:solidFill>
                    <a:schemeClr val="bg1"/>
                  </a:solidFill>
                  <a:latin typeface="Gill Sans MT Condensed" panose="020B0506020104020203" pitchFamily="34" charset="0"/>
                </a:rPr>
                <a:t>, a new relative extension of housing credit and a fresh attitude towards the rental alternative in these years was a rational response of economic agents to favourable changes in financing conditions, and not only in southern Europe countries. On the other side, the development of a more dynamic rental market was another goal of housing policies in this period</a:t>
              </a:r>
              <a:r>
                <a:rPr lang="en-GB" sz="2400" dirty="0" smtClean="0">
                  <a:solidFill>
                    <a:schemeClr val="bg1"/>
                  </a:solidFill>
                  <a:latin typeface="Gill Sans MT Condensed" panose="020B0506020104020203" pitchFamily="34" charset="0"/>
                </a:rPr>
                <a:t>.</a:t>
              </a:r>
              <a:endParaRPr lang="pt-PT" sz="2400" dirty="0">
                <a:solidFill>
                  <a:schemeClr val="bg1"/>
                </a:solidFill>
                <a:latin typeface="Gill Sans MT Condensed" panose="020B0506020104020203" pitchFamily="34" charset="0"/>
              </a:endParaRPr>
            </a:p>
          </p:txBody>
        </p:sp>
        <p:sp>
          <p:nvSpPr>
            <p:cNvPr id="21" name="CaixaDeTexto 20"/>
            <p:cNvSpPr txBox="1"/>
            <p:nvPr/>
          </p:nvSpPr>
          <p:spPr>
            <a:xfrm>
              <a:off x="332385" y="4302619"/>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5</a:t>
              </a:r>
              <a:endParaRPr lang="pt-PT" sz="2800" dirty="0">
                <a:solidFill>
                  <a:srgbClr val="FFFFCC"/>
                </a:solidFill>
                <a:latin typeface="Arial Black" panose="020B0A04020102020204" pitchFamily="34" charset="0"/>
              </a:endParaRPr>
            </a:p>
          </p:txBody>
        </p:sp>
      </p:grpSp>
      <p:sp>
        <p:nvSpPr>
          <p:cNvPr id="22" name="Retângulo 21"/>
          <p:cNvSpPr/>
          <p:nvPr/>
        </p:nvSpPr>
        <p:spPr>
          <a:xfrm>
            <a:off x="1828478" y="1052736"/>
            <a:ext cx="828092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tângulo 27"/>
          <p:cNvSpPr/>
          <p:nvPr/>
        </p:nvSpPr>
        <p:spPr>
          <a:xfrm>
            <a:off x="2593490" y="4807123"/>
            <a:ext cx="9407166"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28"/>
          <p:cNvSpPr/>
          <p:nvPr/>
        </p:nvSpPr>
        <p:spPr>
          <a:xfrm>
            <a:off x="908341" y="5148392"/>
            <a:ext cx="422259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Retângulo 29"/>
          <p:cNvSpPr/>
          <p:nvPr/>
        </p:nvSpPr>
        <p:spPr>
          <a:xfrm>
            <a:off x="4439816" y="5486213"/>
            <a:ext cx="4752528"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31" name="Grupo 30"/>
          <p:cNvGrpSpPr/>
          <p:nvPr/>
        </p:nvGrpSpPr>
        <p:grpSpPr>
          <a:xfrm>
            <a:off x="335115" y="2350387"/>
            <a:ext cx="11665541" cy="2086725"/>
            <a:chOff x="335360" y="980728"/>
            <a:chExt cx="11665541" cy="2086725"/>
          </a:xfrm>
        </p:grpSpPr>
        <p:sp>
          <p:nvSpPr>
            <p:cNvPr id="32" name="CaixaDeTexto 31"/>
            <p:cNvSpPr txBox="1"/>
            <p:nvPr/>
          </p:nvSpPr>
          <p:spPr>
            <a:xfrm>
              <a:off x="911669" y="980728"/>
              <a:ext cx="11089232" cy="2086725"/>
            </a:xfrm>
            <a:prstGeom prst="rect">
              <a:avLst/>
            </a:prstGeom>
            <a:noFill/>
            <a:ln>
              <a:noFill/>
            </a:ln>
          </p:spPr>
          <p:txBody>
            <a:bodyPr wrap="square" rtlCol="0">
              <a:spAutoFit/>
            </a:bodyPr>
            <a:lstStyle/>
            <a:p>
              <a:pPr algn="just">
                <a:lnSpc>
                  <a:spcPct val="90000"/>
                </a:lnSpc>
              </a:pPr>
              <a:r>
                <a:rPr lang="en-GB" sz="2400" dirty="0">
                  <a:solidFill>
                    <a:schemeClr val="bg1"/>
                  </a:solidFill>
                  <a:latin typeface="Gill Sans MT Condensed" panose="020B0506020104020203" pitchFamily="34" charset="0"/>
                </a:rPr>
                <a:t>The strengthening of housing programs for the most insolvent populations had the effect of partially solving housing needs, but it was not enough </a:t>
              </a:r>
              <a:r>
                <a:rPr lang="en-GB" sz="2400" dirty="0">
                  <a:solidFill>
                    <a:srgbClr val="FFFFCC"/>
                  </a:solidFill>
                  <a:latin typeface="Gill Sans MT Condensed" panose="020B0506020104020203" pitchFamily="34" charset="0"/>
                </a:rPr>
                <a:t>(SANTOS, 2014). </a:t>
              </a:r>
              <a:r>
                <a:rPr lang="en-GB" sz="2400" dirty="0">
                  <a:solidFill>
                    <a:schemeClr val="bg1"/>
                  </a:solidFill>
                  <a:latin typeface="Gill Sans MT Condensed" panose="020B0506020104020203" pitchFamily="34" charset="0"/>
                </a:rPr>
                <a:t>In the general European case </a:t>
              </a:r>
              <a:r>
                <a:rPr lang="en-GB" sz="2400" dirty="0">
                  <a:solidFill>
                    <a:srgbClr val="FFFFCC"/>
                  </a:solidFill>
                  <a:latin typeface="Gill Sans MT Condensed" panose="020B0506020104020203" pitchFamily="34" charset="0"/>
                </a:rPr>
                <a:t>(DEWILDE, 2016), </a:t>
              </a:r>
              <a:r>
                <a:rPr lang="en-GB" sz="2400" dirty="0">
                  <a:solidFill>
                    <a:schemeClr val="bg1"/>
                  </a:solidFill>
                  <a:latin typeface="Gill Sans MT Condensed" panose="020B0506020104020203" pitchFamily="34" charset="0"/>
                </a:rPr>
                <a:t>the housing reality was mainly constructed by the acquisition of one’s own housing, given the comparative low expression of the rental market. Nonetheless, it only provided a housing solution for relatively solvent households. Consequently, in this period, the housing credit supply matured, the interest rates had a significant downward trend, the access to credit of households stabilized and new opportunities arose for the financial institutions </a:t>
              </a:r>
              <a:r>
                <a:rPr lang="en-GB" sz="2400" dirty="0">
                  <a:solidFill>
                    <a:srgbClr val="FFFFCC"/>
                  </a:solidFill>
                  <a:latin typeface="Gill Sans MT Condensed" panose="020B0506020104020203" pitchFamily="34" charset="0"/>
                </a:rPr>
                <a:t>(ARESTIS et al., 2013).</a:t>
              </a:r>
              <a:endParaRPr lang="pt-PT" sz="2400" dirty="0">
                <a:solidFill>
                  <a:srgbClr val="FFFFCC"/>
                </a:solidFill>
                <a:latin typeface="Gill Sans MT Condensed" panose="020B0506020104020203" pitchFamily="34" charset="0"/>
              </a:endParaRPr>
            </a:p>
          </p:txBody>
        </p:sp>
        <p:sp>
          <p:nvSpPr>
            <p:cNvPr id="33" name="CaixaDeTexto 32"/>
            <p:cNvSpPr txBox="1"/>
            <p:nvPr/>
          </p:nvSpPr>
          <p:spPr>
            <a:xfrm>
              <a:off x="335360" y="980768"/>
              <a:ext cx="576064" cy="523220"/>
            </a:xfrm>
            <a:prstGeom prst="rect">
              <a:avLst/>
            </a:prstGeom>
            <a:noFill/>
            <a:ln>
              <a:noFill/>
            </a:ln>
          </p:spPr>
          <p:txBody>
            <a:bodyPr wrap="square" rtlCol="0">
              <a:spAutoFit/>
            </a:bodyPr>
            <a:lstStyle/>
            <a:p>
              <a:pPr algn="ctr"/>
              <a:r>
                <a:rPr lang="pt-PT" sz="2800" dirty="0" smtClean="0">
                  <a:solidFill>
                    <a:srgbClr val="FFFFCC"/>
                  </a:solidFill>
                  <a:latin typeface="Arial Black" panose="020B0A04020102020204" pitchFamily="34" charset="0"/>
                </a:rPr>
                <a:t>4</a:t>
              </a:r>
              <a:endParaRPr lang="pt-PT" sz="2800" dirty="0">
                <a:solidFill>
                  <a:srgbClr val="FFFFCC"/>
                </a:solidFill>
                <a:latin typeface="Arial Black" panose="020B0A04020102020204" pitchFamily="34" charset="0"/>
              </a:endParaRPr>
            </a:p>
          </p:txBody>
        </p:sp>
      </p:grpSp>
      <p:sp>
        <p:nvSpPr>
          <p:cNvPr id="34" name="Retângulo 33"/>
          <p:cNvSpPr/>
          <p:nvPr/>
        </p:nvSpPr>
        <p:spPr>
          <a:xfrm>
            <a:off x="936406" y="3732633"/>
            <a:ext cx="1106425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etângulo 34"/>
          <p:cNvSpPr/>
          <p:nvPr/>
        </p:nvSpPr>
        <p:spPr>
          <a:xfrm>
            <a:off x="9768408" y="2696907"/>
            <a:ext cx="2232248"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Retângulo 35"/>
          <p:cNvSpPr/>
          <p:nvPr/>
        </p:nvSpPr>
        <p:spPr>
          <a:xfrm>
            <a:off x="936406" y="3037860"/>
            <a:ext cx="1106425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tângulo 36"/>
          <p:cNvSpPr/>
          <p:nvPr/>
        </p:nvSpPr>
        <p:spPr>
          <a:xfrm>
            <a:off x="8832304" y="3384380"/>
            <a:ext cx="3168352"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tângulo 37"/>
          <p:cNvSpPr/>
          <p:nvPr/>
        </p:nvSpPr>
        <p:spPr>
          <a:xfrm>
            <a:off x="936406" y="4062302"/>
            <a:ext cx="8183930" cy="324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8301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nodeType="clickEffect">
                                  <p:stCondLst>
                                    <p:cond delay="0"/>
                                  </p:stCondLst>
                                  <p:childTnLst>
                                    <p:animEffect transition="out" filter="wipe(right)">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22" presetClass="exit" presetSubtype="2" fill="hold" nodeType="withEffect">
                                  <p:stCondLst>
                                    <p:cond delay="0"/>
                                  </p:stCondLst>
                                  <p:childTnLst>
                                    <p:animEffect transition="out" filter="wipe(right)">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22" presetClass="exit" presetSubtype="2" fill="hold" grpId="1" nodeType="withEffect">
                                  <p:stCondLst>
                                    <p:cond delay="0"/>
                                  </p:stCondLst>
                                  <p:childTnLst>
                                    <p:animEffect transition="out" filter="wipe(right)">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22" presetClass="exit" presetSubtype="2" fill="hold" grpId="1" nodeType="withEffect">
                                  <p:stCondLst>
                                    <p:cond delay="0"/>
                                  </p:stCondLst>
                                  <p:childTnLst>
                                    <p:animEffect transition="out" filter="wipe(right)">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22" presetClass="exit" presetSubtype="2" fill="hold" grpId="1" nodeType="withEffect">
                                  <p:stCondLst>
                                    <p:cond delay="0"/>
                                  </p:stCondLst>
                                  <p:childTnLst>
                                    <p:animEffect transition="out" filter="wipe(right)">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22" presetClass="exit" presetSubtype="2" fill="hold" grpId="1" nodeType="withEffect">
                                  <p:stCondLst>
                                    <p:cond delay="0"/>
                                  </p:stCondLst>
                                  <p:childTnLst>
                                    <p:animEffect transition="out" filter="wipe(right)">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2" fill="hold" nodeType="withEffect">
                                  <p:stCondLst>
                                    <p:cond delay="0"/>
                                  </p:stCondLst>
                                  <p:childTnLst>
                                    <p:animEffect transition="out" filter="wipe(right)">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par>
                                <p:cTn id="64" presetID="22" presetClass="exit" presetSubtype="2" fill="hold" grpId="1" nodeType="withEffect">
                                  <p:stCondLst>
                                    <p:cond delay="0"/>
                                  </p:stCondLst>
                                  <p:childTnLst>
                                    <p:animEffect transition="out" filter="wipe(right)">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par>
                                <p:cTn id="67" presetID="22" presetClass="exit" presetSubtype="2" fill="hold" grpId="1" nodeType="withEffect">
                                  <p:stCondLst>
                                    <p:cond delay="0"/>
                                  </p:stCondLst>
                                  <p:childTnLst>
                                    <p:animEffect transition="out" filter="wipe(right)">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par>
                                <p:cTn id="70" presetID="22" presetClass="exit" presetSubtype="2" fill="hold" grpId="1" nodeType="withEffect">
                                  <p:stCondLst>
                                    <p:cond delay="0"/>
                                  </p:stCondLst>
                                  <p:childTnLst>
                                    <p:animEffect transition="out" filter="wipe(right)">
                                      <p:cBhvr>
                                        <p:cTn id="71" dur="500"/>
                                        <p:tgtEl>
                                          <p:spTgt spid="36"/>
                                        </p:tgtEl>
                                      </p:cBhvr>
                                    </p:animEffect>
                                    <p:set>
                                      <p:cBhvr>
                                        <p:cTn id="72" dur="1" fill="hold">
                                          <p:stCondLst>
                                            <p:cond delay="499"/>
                                          </p:stCondLst>
                                        </p:cTn>
                                        <p:tgtEl>
                                          <p:spTgt spid="36"/>
                                        </p:tgtEl>
                                        <p:attrNameLst>
                                          <p:attrName>style.visibility</p:attrName>
                                        </p:attrNameLst>
                                      </p:cBhvr>
                                      <p:to>
                                        <p:strVal val="hidden"/>
                                      </p:to>
                                    </p:set>
                                  </p:childTnLst>
                                </p:cTn>
                              </p:par>
                              <p:par>
                                <p:cTn id="73" presetID="22" presetClass="exit" presetSubtype="2" fill="hold" grpId="1" nodeType="withEffect">
                                  <p:stCondLst>
                                    <p:cond delay="0"/>
                                  </p:stCondLst>
                                  <p:childTnLst>
                                    <p:animEffect transition="out" filter="wipe(right)">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par>
                                <p:cTn id="76" presetID="22" presetClass="exit" presetSubtype="2" fill="hold" grpId="1" nodeType="withEffect">
                                  <p:stCondLst>
                                    <p:cond delay="0"/>
                                  </p:stCondLst>
                                  <p:childTnLst>
                                    <p:animEffect transition="out" filter="wipe(right)">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8" grpId="0" animBg="1"/>
      <p:bldP spid="28" grpId="1" animBg="1"/>
      <p:bldP spid="29" grpId="0" animBg="1"/>
      <p:bldP spid="29" grpId="1" animBg="1"/>
      <p:bldP spid="30" grpId="0" animBg="1"/>
      <p:bldP spid="30"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23392" y="1239143"/>
            <a:ext cx="11161240" cy="1144929"/>
          </a:xfrm>
          <a:prstGeom prst="rect">
            <a:avLst/>
          </a:prstGeom>
          <a:ln>
            <a:noFill/>
          </a:ln>
        </p:spPr>
        <p:txBody>
          <a:bodyPr wrap="square">
            <a:spAutoFit/>
          </a:bodyPr>
          <a:lstStyle/>
          <a:p>
            <a:pPr marL="539750" indent="-539750" algn="just">
              <a:lnSpc>
                <a:spcPct val="90000"/>
              </a:lnSpc>
              <a:spcAft>
                <a:spcPts val="1000"/>
              </a:spcAft>
            </a:pPr>
            <a:r>
              <a:rPr lang="en-GB" sz="28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1</a:t>
            </a:r>
            <a:r>
              <a:rPr lang="en-GB" sz="2800" dirty="0" smtClean="0">
                <a:solidFill>
                  <a:srgbClr val="33CAFF"/>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To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generate a methodological approach, with the use of the HJ-BIPLOT method in order to achieve a richer diagnosis, for the 2010-2014 period, of the effects of political, economic and social decisions on the twelve Eurozone Countries, by identifying their similarities and dissimilarities</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611677" y="2644228"/>
            <a:ext cx="11161240" cy="757130"/>
          </a:xfrm>
          <a:prstGeom prst="rect">
            <a:avLst/>
          </a:prstGeom>
          <a:ln>
            <a:noFill/>
          </a:ln>
        </p:spPr>
        <p:txBody>
          <a:bodyPr wrap="square">
            <a:spAutoFit/>
          </a:bodyPr>
          <a:lstStyle/>
          <a:p>
            <a:pPr marL="539750" indent="-539750" algn="just">
              <a:lnSpc>
                <a:spcPct val="90000"/>
              </a:lnSpc>
              <a:spcAft>
                <a:spcPts val="1000"/>
              </a:spcAft>
            </a:pP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2 </a:t>
            </a:r>
            <a:r>
              <a:rPr lang="en-GB" sz="2400" dirty="0" smtClean="0">
                <a:solidFill>
                  <a:srgbClr val="33CAFF"/>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To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identify relationships between wealth, living standards and affordability in the housing problem in twelve Eurozone countries for the period 2010-2014</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611677" y="3652340"/>
            <a:ext cx="11161240" cy="757130"/>
          </a:xfrm>
          <a:prstGeom prst="rect">
            <a:avLst/>
          </a:prstGeom>
          <a:ln>
            <a:noFill/>
          </a:ln>
        </p:spPr>
        <p:txBody>
          <a:bodyPr wrap="square">
            <a:spAutoFit/>
          </a:bodyPr>
          <a:lstStyle/>
          <a:p>
            <a:pPr marL="539750" indent="-539750" algn="just">
              <a:lnSpc>
                <a:spcPct val="90000"/>
              </a:lnSpc>
              <a:spcAft>
                <a:spcPts val="1000"/>
              </a:spcAft>
            </a:pP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3</a:t>
            </a:r>
            <a:r>
              <a:rPr lang="en-GB" sz="2400" dirty="0" smtClean="0">
                <a:solidFill>
                  <a:srgbClr val="33CAFF"/>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To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recognise behavioural typologies in the twelve Eurozone countries linked to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wealth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and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living standards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associated with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housing affordability;</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7" name="Retângulo 6"/>
          <p:cNvSpPr/>
          <p:nvPr/>
        </p:nvSpPr>
        <p:spPr>
          <a:xfrm>
            <a:off x="611677" y="4660452"/>
            <a:ext cx="11161240" cy="424732"/>
          </a:xfrm>
          <a:prstGeom prst="rect">
            <a:avLst/>
          </a:prstGeom>
          <a:ln>
            <a:noFill/>
          </a:ln>
        </p:spPr>
        <p:txBody>
          <a:bodyPr wrap="square">
            <a:spAutoFit/>
          </a:bodyPr>
          <a:lstStyle/>
          <a:p>
            <a:pPr algn="just">
              <a:lnSpc>
                <a:spcPct val="90000"/>
              </a:lnSpc>
              <a:spcAft>
                <a:spcPts val="1000"/>
              </a:spcAft>
            </a:pP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4</a:t>
            </a:r>
            <a:r>
              <a:rPr lang="en-GB" sz="2400" dirty="0" smtClean="0">
                <a:solidFill>
                  <a:srgbClr val="33CAFF"/>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To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distinguish clusters of countries with divergences and/or convergences in the housing sector.</a:t>
            </a:r>
            <a:endParaRPr lang="pt-PT" sz="2400" dirty="0">
              <a:solidFill>
                <a:schemeClr val="bg1"/>
              </a:solidFill>
              <a:effectLst/>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8" name="CaixaDeTexto 7"/>
          <p:cNvSpPr txBox="1"/>
          <p:nvPr/>
        </p:nvSpPr>
        <p:spPr>
          <a:xfrm>
            <a:off x="10019" y="7452"/>
            <a:ext cx="2448272"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Objectives</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spTree>
    <p:extLst>
      <p:ext uri="{BB962C8B-B14F-4D97-AF65-F5344CB8AC3E}">
        <p14:creationId xmlns:p14="http://schemas.microsoft.com/office/powerpoint/2010/main" val="34518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par>
                                <p:cTn id="8" presetID="5"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32992" y="2860647"/>
            <a:ext cx="8855782" cy="1200329"/>
          </a:xfrm>
          <a:prstGeom prst="rect">
            <a:avLst/>
          </a:prstGeom>
          <a:noFill/>
          <a:ln w="9525">
            <a:noFill/>
            <a:miter lim="800000"/>
            <a:headEnd/>
            <a:tailEnd/>
          </a:ln>
        </p:spPr>
        <p:txBody>
          <a:bodyPr wrap="square">
            <a:spAutoFit/>
          </a:bodyPr>
          <a:lstStyle/>
          <a:p>
            <a:pPr lvl="0"/>
            <a:r>
              <a:rPr lang="pt-PT" altLang="pt-PT" sz="7200" dirty="0" smtClean="0">
                <a:solidFill>
                  <a:srgbClr val="FFFF99"/>
                </a:solidFill>
                <a:effectLst>
                  <a:outerShdw blurRad="38100" dist="38100" dir="2700000" algn="tl">
                    <a:srgbClr val="000000">
                      <a:alpha val="43137"/>
                    </a:srgbClr>
                  </a:outerShdw>
                </a:effectLst>
                <a:latin typeface="Arial Black" pitchFamily="34" charset="0"/>
                <a:cs typeface="Times New Roman" pitchFamily="18" charset="0"/>
              </a:rPr>
              <a:t>2</a:t>
            </a:r>
            <a:r>
              <a:rPr lang="pt-PT" altLang="pt-PT" sz="4400" dirty="0" smtClean="0">
                <a:solidFill>
                  <a:schemeClr val="bg1"/>
                </a:solidFill>
                <a:effectLst>
                  <a:outerShdw blurRad="38100" dist="38100" dir="2700000" algn="tl">
                    <a:srgbClr val="000000">
                      <a:alpha val="43137"/>
                    </a:srgbClr>
                  </a:outerShdw>
                </a:effectLst>
                <a:latin typeface="Gill Sans MT Condensed" pitchFamily="34" charset="0"/>
                <a:cs typeface="Times New Roman" pitchFamily="18" charset="0"/>
              </a:rPr>
              <a:t> </a:t>
            </a:r>
            <a:r>
              <a:rPr lang="en-GB" sz="4400" dirty="0" smtClean="0">
                <a:solidFill>
                  <a:schemeClr val="bg1"/>
                </a:solidFill>
                <a:effectLst>
                  <a:outerShdw blurRad="38100" dist="38100" dir="2700000" algn="tl">
                    <a:srgbClr val="000000">
                      <a:alpha val="43137"/>
                    </a:srgbClr>
                  </a:outerShdw>
                </a:effectLst>
                <a:latin typeface="Gill Sans MT Condensed" panose="020B0506020104020203" pitchFamily="34" charset="0"/>
              </a:rPr>
              <a:t>Data and Methodological Procedure</a:t>
            </a:r>
            <a:endParaRPr lang="pt-PT" sz="4400" dirty="0">
              <a:solidFill>
                <a:schemeClr val="bg1"/>
              </a:solidFill>
              <a:effectLst>
                <a:outerShdw blurRad="38100" dist="38100" dir="2700000" algn="tl">
                  <a:srgbClr val="000000">
                    <a:alpha val="43137"/>
                  </a:srgbClr>
                </a:outerShdw>
              </a:effectLst>
              <a:latin typeface="Gill Sans MT Condensed" panose="020B0506020104020203" pitchFamily="34" charset="0"/>
            </a:endParaRPr>
          </a:p>
        </p:txBody>
      </p:sp>
      <p:pic>
        <p:nvPicPr>
          <p:cNvPr id="2" name="Imagem 1"/>
          <p:cNvPicPr>
            <a:picLocks noChangeAspect="1"/>
          </p:cNvPicPr>
          <p:nvPr/>
        </p:nvPicPr>
        <p:blipFill>
          <a:blip r:embed="rId2"/>
          <a:stretch>
            <a:fillRect/>
          </a:stretch>
        </p:blipFill>
        <p:spPr>
          <a:xfrm>
            <a:off x="191344" y="188640"/>
            <a:ext cx="8300424" cy="1002879"/>
          </a:xfrm>
          <a:prstGeom prst="rect">
            <a:avLst/>
          </a:prstGeom>
        </p:spPr>
      </p:pic>
    </p:spTree>
    <p:extLst>
      <p:ext uri="{BB962C8B-B14F-4D97-AF65-F5344CB8AC3E}">
        <p14:creationId xmlns:p14="http://schemas.microsoft.com/office/powerpoint/2010/main" val="138990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805790523"/>
              </p:ext>
            </p:extLst>
          </p:nvPr>
        </p:nvGraphicFramePr>
        <p:xfrm>
          <a:off x="5591944" y="1220311"/>
          <a:ext cx="2376264" cy="4512945"/>
        </p:xfrm>
        <a:graphic>
          <a:graphicData uri="http://schemas.openxmlformats.org/drawingml/2006/table">
            <a:tbl>
              <a:tblPr>
                <a:tableStyleId>{5C22544A-7EE6-4342-B048-85BDC9FD1C3A}</a:tableStyleId>
              </a:tblPr>
              <a:tblGrid>
                <a:gridCol w="1440160"/>
                <a:gridCol w="936104"/>
              </a:tblGrid>
              <a:tr h="190500">
                <a:tc>
                  <a:txBody>
                    <a:bodyPr/>
                    <a:lstStyle/>
                    <a:p>
                      <a:pPr algn="ctr" fontAlgn="b"/>
                      <a:r>
                        <a:rPr lang="pt-PT" sz="2400" u="none" strike="noStrike" dirty="0">
                          <a:solidFill>
                            <a:schemeClr val="tx1"/>
                          </a:solidFill>
                          <a:effectLst/>
                          <a:latin typeface="Gill Sans MT Condensed" panose="020B0506020104020203" pitchFamily="34" charset="0"/>
                        </a:rPr>
                        <a:t>COUNTRIES</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400" u="none" strike="noStrike" dirty="0">
                          <a:solidFill>
                            <a:schemeClr val="tx1"/>
                          </a:solidFill>
                          <a:effectLst/>
                          <a:latin typeface="Gill Sans MT Condensed" panose="020B0506020104020203" pitchFamily="34" charset="0"/>
                        </a:rPr>
                        <a:t>COD</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Austria</a:t>
                      </a:r>
                      <a:endParaRPr lang="pt-PT" sz="2200" b="0" i="0" u="none" strike="noStrike" dirty="0">
                        <a:solidFill>
                          <a:schemeClr val="bg1"/>
                        </a:solidFill>
                        <a:effectLst/>
                        <a:latin typeface="Gill Sans MT Condensed" panose="020B0506020104020203"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pt-PT" sz="2200" u="none" strike="noStrike">
                          <a:solidFill>
                            <a:schemeClr val="bg1"/>
                          </a:solidFill>
                          <a:effectLst/>
                          <a:latin typeface="Gill Sans MT Condensed" panose="020B0506020104020203" pitchFamily="34" charset="0"/>
                        </a:rPr>
                        <a:t>AT</a:t>
                      </a:r>
                      <a:endParaRPr lang="pt-PT" sz="2200" b="0" i="0" u="none" strike="noStrike">
                        <a:solidFill>
                          <a:schemeClr val="bg1"/>
                        </a:solidFill>
                        <a:effectLst/>
                        <a:latin typeface="Gill Sans MT Condensed" panose="020B0506020104020203"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Belgium</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BE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Finland</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FI</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France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FR</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Germany</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DE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Greece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EL</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Ireland</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IE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Italy</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IT</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Luxembourg</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LU</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Netherlands</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NL</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190500">
                <a:tc>
                  <a:txBody>
                    <a:bodyPr/>
                    <a:lstStyle/>
                    <a:p>
                      <a:pPr algn="l" fontAlgn="b"/>
                      <a:r>
                        <a:rPr lang="pt-PT" sz="2200" u="none" strike="noStrike" dirty="0" smtClean="0">
                          <a:solidFill>
                            <a:schemeClr val="bg1"/>
                          </a:solidFill>
                          <a:effectLst/>
                          <a:latin typeface="Gill Sans MT Condensed" panose="020B0506020104020203" pitchFamily="34" charset="0"/>
                        </a:rPr>
                        <a:t> Portugal</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PT</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r h="200025">
                <a:tc>
                  <a:txBody>
                    <a:bodyPr/>
                    <a:lstStyle/>
                    <a:p>
                      <a:pPr algn="l" fontAlgn="b"/>
                      <a:r>
                        <a:rPr lang="pt-PT" sz="2200" u="none" strike="noStrike" dirty="0" smtClean="0">
                          <a:solidFill>
                            <a:schemeClr val="bg1"/>
                          </a:solidFill>
                          <a:effectLst/>
                          <a:latin typeface="Gill Sans MT Condensed" panose="020B0506020104020203" pitchFamily="34" charset="0"/>
                        </a:rPr>
                        <a:t> Spain</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ES</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r>
            </a:tbl>
          </a:graphicData>
        </a:graphic>
      </p:graphicFrame>
      <p:sp>
        <p:nvSpPr>
          <p:cNvPr id="5" name="Retângulo 4"/>
          <p:cNvSpPr/>
          <p:nvPr/>
        </p:nvSpPr>
        <p:spPr>
          <a:xfrm>
            <a:off x="2207568" y="2610778"/>
            <a:ext cx="3168352" cy="1421928"/>
          </a:xfrm>
          <a:prstGeom prst="rect">
            <a:avLst/>
          </a:prstGeom>
        </p:spPr>
        <p:txBody>
          <a:bodyPr wrap="square">
            <a:spAutoFit/>
          </a:bodyPr>
          <a:lstStyle/>
          <a:p>
            <a:pPr algn="ctr">
              <a:lnSpc>
                <a:spcPct val="90000"/>
              </a:lnSpc>
            </a:pPr>
            <a:r>
              <a:rPr lang="en-GB" sz="2400" dirty="0">
                <a:solidFill>
                  <a:srgbClr val="FFFFCC"/>
                </a:solidFill>
                <a:latin typeface="Gill Sans MT Condensed" panose="020B0506020104020203" pitchFamily="34" charset="0"/>
                <a:ea typeface="Calibri" panose="020F0502020204030204" pitchFamily="34" charset="0"/>
              </a:rPr>
              <a:t>The observations </a:t>
            </a:r>
            <a:r>
              <a:rPr lang="en-GB" sz="2400" dirty="0" smtClean="0">
                <a:solidFill>
                  <a:srgbClr val="FFFFCC"/>
                </a:solidFill>
                <a:latin typeface="Gill Sans MT Condensed" panose="020B0506020104020203" pitchFamily="34" charset="0"/>
                <a:ea typeface="Calibri" panose="020F0502020204030204" pitchFamily="34" charset="0"/>
              </a:rPr>
              <a:t>are </a:t>
            </a:r>
            <a:r>
              <a:rPr lang="en-GB" sz="2400" dirty="0">
                <a:solidFill>
                  <a:srgbClr val="FFFFCC"/>
                </a:solidFill>
                <a:latin typeface="Gill Sans MT Condensed" panose="020B0506020104020203" pitchFamily="34" charset="0"/>
                <a:ea typeface="Calibri" panose="020F0502020204030204" pitchFamily="34" charset="0"/>
              </a:rPr>
              <a:t>the first twelve countries of the Eurozone which first used the Euro </a:t>
            </a:r>
            <a:r>
              <a:rPr lang="en-GB" sz="2400" dirty="0" smtClean="0">
                <a:solidFill>
                  <a:srgbClr val="FFFFCC"/>
                </a:solidFill>
                <a:latin typeface="Gill Sans MT Condensed" panose="020B0506020104020203" pitchFamily="34" charset="0"/>
                <a:ea typeface="Calibri" panose="020F0502020204030204" pitchFamily="34" charset="0"/>
              </a:rPr>
              <a:t>currency</a:t>
            </a:r>
            <a:endParaRPr lang="pt-PT" sz="2400" dirty="0">
              <a:solidFill>
                <a:srgbClr val="FFFFCC"/>
              </a:solidFill>
              <a:latin typeface="Gill Sans MT Condensed" panose="020B0506020104020203" pitchFamily="34" charset="0"/>
            </a:endParaRPr>
          </a:p>
        </p:txBody>
      </p:sp>
      <p:sp>
        <p:nvSpPr>
          <p:cNvPr id="6" name="CaixaDeTexto 5"/>
          <p:cNvSpPr txBox="1"/>
          <p:nvPr/>
        </p:nvSpPr>
        <p:spPr>
          <a:xfrm>
            <a:off x="10019" y="7452"/>
            <a:ext cx="2448272"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Data</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sp>
        <p:nvSpPr>
          <p:cNvPr id="9" name="CaixaDeTexto 8"/>
          <p:cNvSpPr txBox="1"/>
          <p:nvPr/>
        </p:nvSpPr>
        <p:spPr>
          <a:xfrm>
            <a:off x="479376" y="871670"/>
            <a:ext cx="11305256" cy="757130"/>
          </a:xfrm>
          <a:prstGeom prst="rect">
            <a:avLst/>
          </a:prstGeom>
          <a:noFill/>
          <a:ln>
            <a:noFill/>
          </a:ln>
        </p:spPr>
        <p:txBody>
          <a:bodyPr wrap="square" rtlCol="0">
            <a:spAutoFit/>
          </a:bodyPr>
          <a:lstStyle/>
          <a:p>
            <a:pPr algn="ctr">
              <a:lnSpc>
                <a:spcPct val="90000"/>
              </a:lnSpc>
            </a:pPr>
            <a:r>
              <a:rPr lang="en-GB" sz="2400" dirty="0" smtClean="0">
                <a:solidFill>
                  <a:srgbClr val="FFFFCC"/>
                </a:solidFill>
                <a:latin typeface="Gill Sans MT Condensed" panose="020B0506020104020203" pitchFamily="34" charset="0"/>
              </a:rPr>
              <a:t>The </a:t>
            </a:r>
            <a:r>
              <a:rPr lang="en-GB" sz="2400" dirty="0">
                <a:solidFill>
                  <a:srgbClr val="FFFFCC"/>
                </a:solidFill>
                <a:latin typeface="Gill Sans MT Condensed" panose="020B0506020104020203" pitchFamily="34" charset="0"/>
              </a:rPr>
              <a:t>ten </a:t>
            </a:r>
            <a:r>
              <a:rPr lang="en-GB" sz="2400" dirty="0" smtClean="0">
                <a:solidFill>
                  <a:srgbClr val="FFFFCC"/>
                </a:solidFill>
                <a:latin typeface="Gill Sans MT Condensed" panose="020B0506020104020203" pitchFamily="34" charset="0"/>
              </a:rPr>
              <a:t>variables, </a:t>
            </a:r>
            <a:r>
              <a:rPr lang="en-GB" sz="2400" dirty="0">
                <a:solidFill>
                  <a:srgbClr val="FFFFCC"/>
                </a:solidFill>
                <a:latin typeface="Gill Sans MT Condensed" panose="020B0506020104020203" pitchFamily="34" charset="0"/>
              </a:rPr>
              <a:t>classified in five </a:t>
            </a:r>
            <a:r>
              <a:rPr lang="en-GB" sz="2400" dirty="0" smtClean="0">
                <a:solidFill>
                  <a:srgbClr val="FFFFCC"/>
                </a:solidFill>
                <a:latin typeface="Gill Sans MT Condensed" panose="020B0506020104020203" pitchFamily="34" charset="0"/>
              </a:rPr>
              <a:t>indicators, were </a:t>
            </a:r>
            <a:r>
              <a:rPr lang="en-GB" sz="2400" dirty="0">
                <a:solidFill>
                  <a:srgbClr val="FFFFCC"/>
                </a:solidFill>
                <a:latin typeface="Gill Sans MT Condensed" panose="020B0506020104020203" pitchFamily="34" charset="0"/>
              </a:rPr>
              <a:t>those that we considered to be the most relevant for a comparative analysis of results </a:t>
            </a:r>
            <a:r>
              <a:rPr lang="en-GB" sz="2400" dirty="0" smtClean="0">
                <a:solidFill>
                  <a:srgbClr val="FFFFCC"/>
                </a:solidFill>
                <a:latin typeface="Gill Sans MT Condensed" panose="020B0506020104020203" pitchFamily="34" charset="0"/>
              </a:rPr>
              <a:t>among Eurozone countries </a:t>
            </a:r>
            <a:endParaRPr lang="pt-PT" sz="2400" dirty="0">
              <a:solidFill>
                <a:srgbClr val="FFFFCC"/>
              </a:solidFill>
              <a:latin typeface="Gill Sans MT Condensed" panose="020B0506020104020203"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2637456686"/>
              </p:ext>
            </p:extLst>
          </p:nvPr>
        </p:nvGraphicFramePr>
        <p:xfrm>
          <a:off x="300524" y="1909921"/>
          <a:ext cx="11593288" cy="3823335"/>
        </p:xfrm>
        <a:graphic>
          <a:graphicData uri="http://schemas.openxmlformats.org/drawingml/2006/table">
            <a:tbl>
              <a:tblPr>
                <a:tableStyleId>{5C22544A-7EE6-4342-B048-85BDC9FD1C3A}</a:tableStyleId>
              </a:tblPr>
              <a:tblGrid>
                <a:gridCol w="3096344"/>
                <a:gridCol w="936104"/>
                <a:gridCol w="5688632"/>
                <a:gridCol w="1872208"/>
              </a:tblGrid>
              <a:tr h="161925">
                <a:tc>
                  <a:txBody>
                    <a:bodyPr/>
                    <a:lstStyle/>
                    <a:p>
                      <a:pPr algn="ctr" fontAlgn="b"/>
                      <a:r>
                        <a:rPr lang="pt-PT" sz="2400" u="none" strike="noStrike" dirty="0" smtClean="0">
                          <a:solidFill>
                            <a:schemeClr val="tx1"/>
                          </a:solidFill>
                          <a:effectLst/>
                          <a:latin typeface="Gill Sans MT Condensed" panose="020B0506020104020203" pitchFamily="34" charset="0"/>
                        </a:rPr>
                        <a:t>INDICATORS</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400" u="none" strike="noStrike" dirty="0">
                          <a:solidFill>
                            <a:schemeClr val="tx1"/>
                          </a:solidFill>
                          <a:effectLst/>
                          <a:latin typeface="Gill Sans MT Condensed" panose="020B0506020104020203" pitchFamily="34" charset="0"/>
                        </a:rPr>
                        <a:t>COD</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400" u="none" strike="noStrike" dirty="0" smtClean="0">
                          <a:solidFill>
                            <a:schemeClr val="tx1"/>
                          </a:solidFill>
                          <a:effectLst/>
                          <a:latin typeface="Gill Sans MT Condensed" panose="020B0506020104020203" pitchFamily="34" charset="0"/>
                        </a:rPr>
                        <a:t>VARIABLES</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PT" sz="2400" u="none" strike="noStrike" dirty="0">
                          <a:solidFill>
                            <a:schemeClr val="tx1"/>
                          </a:solidFill>
                          <a:effectLst/>
                          <a:latin typeface="Gill Sans MT Condensed" panose="020B0506020104020203" pitchFamily="34" charset="0"/>
                        </a:rPr>
                        <a:t>EUROSTAT database</a:t>
                      </a:r>
                      <a:endParaRPr lang="pt-PT" sz="2400" b="1" i="0" u="none" strike="noStrike" dirty="0">
                        <a:solidFill>
                          <a:schemeClr val="tx1"/>
                        </a:solidFill>
                        <a:effectLst/>
                        <a:latin typeface="Gill Sans MT Condensed" panose="020B050602010402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rowSpan="2">
                  <a:txBody>
                    <a:bodyPr/>
                    <a:lstStyle/>
                    <a:p>
                      <a:pPr algn="l" fontAlgn="b"/>
                      <a:r>
                        <a:rPr lang="pt-PT" sz="2200" u="none" strike="noStrike" dirty="0" smtClean="0">
                          <a:solidFill>
                            <a:schemeClr val="bg1"/>
                          </a:solidFill>
                          <a:effectLst/>
                          <a:latin typeface="Gill Sans MT Condensed" panose="020B0506020104020203" pitchFamily="34" charset="0"/>
                        </a:rPr>
                        <a:t> General </a:t>
                      </a:r>
                      <a:r>
                        <a:rPr lang="pt-PT" sz="2200" u="none" strike="noStrike" dirty="0">
                          <a:solidFill>
                            <a:schemeClr val="bg1"/>
                          </a:solidFill>
                          <a:effectLst/>
                          <a:latin typeface="Gill Sans MT Condensed" panose="020B0506020104020203" pitchFamily="34" charset="0"/>
                        </a:rPr>
                        <a:t>Economic </a:t>
                      </a:r>
                      <a:r>
                        <a:rPr lang="pt-PT" sz="2200" u="none" strike="noStrike" dirty="0" smtClean="0">
                          <a:solidFill>
                            <a:schemeClr val="bg1"/>
                          </a:solidFill>
                          <a:effectLst/>
                          <a:latin typeface="Gill Sans MT Condensed" panose="020B0506020104020203" pitchFamily="34" charset="0"/>
                        </a:rPr>
                        <a:t>Indicator</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pt-PT" sz="2200" u="none" strike="noStrike" dirty="0">
                          <a:solidFill>
                            <a:schemeClr val="bg1"/>
                          </a:solidFill>
                          <a:effectLst/>
                          <a:latin typeface="Gill Sans MT Condensed" panose="020B0506020104020203" pitchFamily="34" charset="0"/>
                        </a:rPr>
                        <a:t>GDPPC</a:t>
                      </a:r>
                      <a:endParaRPr lang="pt-PT" sz="2200" b="0" i="0" u="none" strike="noStrike" dirty="0">
                        <a:solidFill>
                          <a:schemeClr val="bg1"/>
                        </a:solidFill>
                        <a:effectLst/>
                        <a:latin typeface="Gill Sans MT Condensed" panose="020B0506020104020203"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pt-PT" sz="2200" u="none" strike="noStrike" dirty="0" smtClean="0">
                          <a:solidFill>
                            <a:schemeClr val="bg1"/>
                          </a:solidFill>
                          <a:effectLst/>
                          <a:latin typeface="Gill Sans MT Condensed" panose="020B0506020104020203" pitchFamily="34" charset="0"/>
                        </a:rPr>
                        <a:t> GDP </a:t>
                      </a:r>
                      <a:r>
                        <a:rPr lang="pt-PT" sz="2200" u="none" strike="noStrike" dirty="0">
                          <a:solidFill>
                            <a:schemeClr val="bg1"/>
                          </a:solidFill>
                          <a:effectLst/>
                          <a:latin typeface="Gill Sans MT Condensed" panose="020B0506020104020203" pitchFamily="34" charset="0"/>
                        </a:rPr>
                        <a:t>per capita</a:t>
                      </a:r>
                      <a:endParaRPr lang="pt-PT" sz="2200" b="0" i="0" u="none" strike="noStrike" dirty="0">
                        <a:solidFill>
                          <a:schemeClr val="bg1"/>
                        </a:solidFill>
                        <a:effectLst/>
                        <a:latin typeface="Gill Sans MT Condensed" panose="020B0506020104020203"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 nama_10_pc</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noFill/>
                  </a:tcPr>
                </a:tc>
              </a:tr>
              <a:tr h="161925">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dirty="0">
                          <a:solidFill>
                            <a:schemeClr val="bg1"/>
                          </a:solidFill>
                          <a:effectLst/>
                          <a:latin typeface="Gill Sans MT Condensed" panose="020B0506020104020203" pitchFamily="34" charset="0"/>
                        </a:rPr>
                        <a:t>UNP</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pt-PT" sz="2200" u="none" strike="noStrike" dirty="0" smtClean="0">
                          <a:solidFill>
                            <a:schemeClr val="bg1"/>
                          </a:solidFill>
                          <a:effectLst/>
                          <a:latin typeface="Gill Sans MT Condensed" panose="020B0506020104020203" pitchFamily="34" charset="0"/>
                        </a:rPr>
                        <a:t> Unemployment </a:t>
                      </a:r>
                      <a:r>
                        <a:rPr lang="pt-PT" sz="2200" u="none" strike="noStrike" dirty="0">
                          <a:solidFill>
                            <a:schemeClr val="bg1"/>
                          </a:solidFill>
                          <a:effectLst/>
                          <a:latin typeface="Gill Sans MT Condensed" panose="020B0506020104020203" pitchFamily="34" charset="0"/>
                        </a:rPr>
                        <a:t>rate - annual average (%)</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 </a:t>
                      </a:r>
                      <a:r>
                        <a:rPr lang="pt-PT" sz="1400" u="none" strike="noStrike" dirty="0" err="1">
                          <a:solidFill>
                            <a:srgbClr val="FFFFCC"/>
                          </a:solidFill>
                          <a:effectLst/>
                          <a:latin typeface="Times New Roman" panose="02020603050405020304" pitchFamily="18" charset="0"/>
                          <a:cs typeface="Times New Roman" panose="02020603050405020304" pitchFamily="18" charset="0"/>
                        </a:rPr>
                        <a:t>une_rt_a</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rowSpan="2">
                  <a:txBody>
                    <a:bodyPr/>
                    <a:lstStyle/>
                    <a:p>
                      <a:pPr algn="l" fontAlgn="b"/>
                      <a:r>
                        <a:rPr lang="pt-PT" sz="2200" u="none" strike="noStrike" dirty="0" smtClean="0">
                          <a:solidFill>
                            <a:schemeClr val="bg1"/>
                          </a:solidFill>
                          <a:effectLst/>
                          <a:latin typeface="Gill Sans MT Condensed" panose="020B0506020104020203" pitchFamily="34" charset="0"/>
                        </a:rPr>
                        <a:t> Housing </a:t>
                      </a:r>
                      <a:r>
                        <a:rPr lang="pt-PT" sz="2200" u="none" strike="noStrike" dirty="0">
                          <a:solidFill>
                            <a:schemeClr val="bg1"/>
                          </a:solidFill>
                          <a:effectLst/>
                          <a:latin typeface="Gill Sans MT Condensed" panose="020B0506020104020203" pitchFamily="34" charset="0"/>
                        </a:rPr>
                        <a:t>Stock </a:t>
                      </a:r>
                      <a:r>
                        <a:rPr lang="pt-PT" sz="2200" u="none" strike="noStrike" dirty="0" smtClean="0">
                          <a:solidFill>
                            <a:schemeClr val="bg1"/>
                          </a:solidFill>
                          <a:effectLst/>
                          <a:latin typeface="Gill Sans MT Condensed" panose="020B0506020104020203" pitchFamily="34" charset="0"/>
                        </a:rPr>
                        <a:t>Indicator</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b"/>
                      <a:r>
                        <a:rPr lang="pt-PT" sz="2200" u="none" strike="noStrike" dirty="0">
                          <a:solidFill>
                            <a:schemeClr val="bg1"/>
                          </a:solidFill>
                          <a:effectLst/>
                          <a:latin typeface="Gill Sans MT Condensed" panose="020B0506020104020203" pitchFamily="34" charset="0"/>
                        </a:rPr>
                        <a:t>OML</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en-US" sz="2200" u="none" strike="noStrike" dirty="0" smtClean="0">
                          <a:solidFill>
                            <a:schemeClr val="bg1"/>
                          </a:solidFill>
                          <a:effectLst/>
                          <a:latin typeface="Gill Sans MT Condensed" panose="020B0506020104020203" pitchFamily="34" charset="0"/>
                        </a:rPr>
                        <a:t> Owner </a:t>
                      </a:r>
                      <a:r>
                        <a:rPr lang="en-US" sz="2200" u="none" strike="noStrike" dirty="0">
                          <a:solidFill>
                            <a:schemeClr val="bg1"/>
                          </a:solidFill>
                          <a:effectLst/>
                          <a:latin typeface="Gill Sans MT Condensed" panose="020B0506020104020203" pitchFamily="34" charset="0"/>
                        </a:rPr>
                        <a:t>with mortage or loan (%)</a:t>
                      </a:r>
                      <a:endParaRPr lang="en-US"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 ilc_lvho02</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TEN</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pt-PT" sz="2200" u="none" strike="noStrike" dirty="0" smtClean="0">
                          <a:solidFill>
                            <a:schemeClr val="bg1"/>
                          </a:solidFill>
                          <a:effectLst/>
                          <a:latin typeface="Gill Sans MT Condensed" panose="020B0506020104020203" pitchFamily="34" charset="0"/>
                        </a:rPr>
                        <a:t> Tennant</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ilc_lvho02</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rowSpan="4">
                  <a:txBody>
                    <a:bodyPr/>
                    <a:lstStyle/>
                    <a:p>
                      <a:pPr algn="l" fontAlgn="b"/>
                      <a:r>
                        <a:rPr lang="pt-PT" sz="2200" u="none" strike="noStrike" dirty="0" smtClean="0">
                          <a:solidFill>
                            <a:schemeClr val="bg1"/>
                          </a:solidFill>
                          <a:effectLst/>
                          <a:latin typeface="Gill Sans MT Condensed" panose="020B0506020104020203" pitchFamily="34" charset="0"/>
                        </a:rPr>
                        <a:t> Housing </a:t>
                      </a:r>
                      <a:r>
                        <a:rPr lang="pt-PT" sz="2200" u="none" strike="noStrike" dirty="0">
                          <a:solidFill>
                            <a:schemeClr val="bg1"/>
                          </a:solidFill>
                          <a:effectLst/>
                          <a:latin typeface="Gill Sans MT Condensed" panose="020B0506020104020203" pitchFamily="34" charset="0"/>
                        </a:rPr>
                        <a:t>Affordability Indicator</a:t>
                      </a:r>
                      <a:endParaRPr lang="pt-PT" sz="2200" b="0" i="0" u="none" strike="noStrike" dirty="0">
                        <a:solidFill>
                          <a:schemeClr val="bg1"/>
                        </a:solidFill>
                        <a:effectLst/>
                        <a:latin typeface="Gill Sans MT Condensed" panose="020B0506020104020203" pitchFamily="34" charset="0"/>
                      </a:endParaRPr>
                    </a:p>
                  </a:txBody>
                  <a:tcPr marL="9525" marR="9525" marT="9525" marB="0" anchor="ctr">
                    <a:noFill/>
                  </a:tcPr>
                </a:tc>
                <a:tc>
                  <a:txBody>
                    <a:bodyPr/>
                    <a:lstStyle/>
                    <a:p>
                      <a:pPr algn="ctr" fontAlgn="b"/>
                      <a:r>
                        <a:rPr lang="pt-PT" sz="2200" u="none" strike="noStrike">
                          <a:solidFill>
                            <a:schemeClr val="bg1"/>
                          </a:solidFill>
                          <a:effectLst/>
                          <a:latin typeface="Gill Sans MT Condensed" panose="020B0506020104020203" pitchFamily="34" charset="0"/>
                        </a:rPr>
                        <a:t>SHCI</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en-US" sz="2200" u="none" strike="noStrike" dirty="0" smtClean="0">
                          <a:solidFill>
                            <a:schemeClr val="bg1"/>
                          </a:solidFill>
                          <a:effectLst/>
                          <a:latin typeface="Gill Sans MT Condensed" panose="020B0506020104020203" pitchFamily="34" charset="0"/>
                        </a:rPr>
                        <a:t> Share </a:t>
                      </a:r>
                      <a:r>
                        <a:rPr lang="en-US" sz="2200" u="none" strike="noStrike" dirty="0">
                          <a:solidFill>
                            <a:schemeClr val="bg1"/>
                          </a:solidFill>
                          <a:effectLst/>
                          <a:latin typeface="Gill Sans MT Condensed" panose="020B0506020104020203" pitchFamily="34" charset="0"/>
                        </a:rPr>
                        <a:t>of housing cost in disposable income (%)</a:t>
                      </a:r>
                      <a:endParaRPr lang="en-US"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ilc_mded01</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OBD</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en-US" sz="2200" u="none" strike="noStrike" dirty="0" smtClean="0">
                          <a:solidFill>
                            <a:schemeClr val="bg1"/>
                          </a:solidFill>
                          <a:effectLst/>
                          <a:latin typeface="Gill Sans MT Condensed" panose="020B0506020104020203" pitchFamily="34" charset="0"/>
                        </a:rPr>
                        <a:t> Housing </a:t>
                      </a:r>
                      <a:r>
                        <a:rPr lang="en-US" sz="2200" u="none" strike="noStrike" dirty="0">
                          <a:solidFill>
                            <a:schemeClr val="bg1"/>
                          </a:solidFill>
                          <a:effectLst/>
                          <a:latin typeface="Gill Sans MT Condensed" panose="020B0506020104020203" pitchFamily="34" charset="0"/>
                        </a:rPr>
                        <a:t>cost overburden rate (as % of population)</a:t>
                      </a:r>
                      <a:endParaRPr lang="en-US"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ilc_lvho07a</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HWEGFI</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en-US" sz="2200" u="none" strike="noStrike" dirty="0" smtClean="0">
                          <a:solidFill>
                            <a:schemeClr val="bg1"/>
                          </a:solidFill>
                          <a:effectLst/>
                          <a:latin typeface="Gill Sans MT Condensed" panose="020B0506020104020203" pitchFamily="34" charset="0"/>
                        </a:rPr>
                        <a:t> Annual </a:t>
                      </a:r>
                      <a:r>
                        <a:rPr lang="en-US" sz="2200" u="none" strike="noStrike" dirty="0">
                          <a:solidFill>
                            <a:schemeClr val="bg1"/>
                          </a:solidFill>
                          <a:effectLst/>
                          <a:latin typeface="Gill Sans MT Condensed" panose="020B0506020104020203" pitchFamily="34" charset="0"/>
                        </a:rPr>
                        <a:t>average index-housing, water, electricity, gas and other fuels</a:t>
                      </a:r>
                      <a:endParaRPr lang="en-US"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err="1">
                          <a:solidFill>
                            <a:srgbClr val="FFFFCC"/>
                          </a:solidFill>
                          <a:effectLst/>
                          <a:latin typeface="Times New Roman" panose="02020603050405020304" pitchFamily="18" charset="0"/>
                          <a:cs typeface="Times New Roman" panose="02020603050405020304" pitchFamily="18" charset="0"/>
                        </a:rPr>
                        <a:t>prc_hicp_aind</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vMerge="1">
                  <a:txBody>
                    <a:bodyPr/>
                    <a:lstStyle/>
                    <a:p>
                      <a:pPr algn="l" fontAlgn="b"/>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HPI</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pt-PT" sz="2200" u="none" strike="noStrike" dirty="0" smtClean="0">
                          <a:solidFill>
                            <a:schemeClr val="bg1"/>
                          </a:solidFill>
                          <a:effectLst/>
                          <a:latin typeface="Gill Sans MT Condensed" panose="020B0506020104020203" pitchFamily="34" charset="0"/>
                        </a:rPr>
                        <a:t> House </a:t>
                      </a:r>
                      <a:r>
                        <a:rPr lang="pt-PT" sz="2200" u="none" strike="noStrike" dirty="0">
                          <a:solidFill>
                            <a:schemeClr val="bg1"/>
                          </a:solidFill>
                          <a:effectLst/>
                          <a:latin typeface="Gill Sans MT Condensed" panose="020B0506020104020203" pitchFamily="34" charset="0"/>
                        </a:rPr>
                        <a:t>prices </a:t>
                      </a:r>
                      <a:r>
                        <a:rPr lang="pt-PT" sz="2200" u="none" strike="noStrike" dirty="0" smtClean="0">
                          <a:solidFill>
                            <a:schemeClr val="bg1"/>
                          </a:solidFill>
                          <a:effectLst/>
                          <a:latin typeface="Gill Sans MT Condensed" panose="020B0506020104020203" pitchFamily="34" charset="0"/>
                        </a:rPr>
                        <a:t>índex</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tipsho20</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61925">
                <a:tc>
                  <a:txBody>
                    <a:bodyPr/>
                    <a:lstStyle/>
                    <a:p>
                      <a:pPr algn="l" fontAlgn="b"/>
                      <a:r>
                        <a:rPr lang="pt-PT" sz="2200" u="none" strike="noStrike" dirty="0" smtClean="0">
                          <a:solidFill>
                            <a:schemeClr val="bg1"/>
                          </a:solidFill>
                          <a:effectLst/>
                          <a:latin typeface="Gill Sans MT Condensed" panose="020B0506020104020203" pitchFamily="34" charset="0"/>
                        </a:rPr>
                        <a:t> Population </a:t>
                      </a:r>
                      <a:r>
                        <a:rPr lang="pt-PT" sz="2200" u="none" strike="noStrike" dirty="0">
                          <a:solidFill>
                            <a:schemeClr val="bg1"/>
                          </a:solidFill>
                          <a:effectLst/>
                          <a:latin typeface="Gill Sans MT Condensed" panose="020B0506020104020203" pitchFamily="34" charset="0"/>
                        </a:rPr>
                        <a:t>and Social Condition</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RPSE</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en-US" sz="2200" u="none" strike="noStrike" dirty="0" smtClean="0">
                          <a:solidFill>
                            <a:schemeClr val="bg1"/>
                          </a:solidFill>
                          <a:effectLst/>
                          <a:latin typeface="Gill Sans MT Condensed" panose="020B0506020104020203" pitchFamily="34" charset="0"/>
                        </a:rPr>
                        <a:t> Population </a:t>
                      </a:r>
                      <a:r>
                        <a:rPr lang="en-US" sz="2200" u="none" strike="noStrike" dirty="0">
                          <a:solidFill>
                            <a:schemeClr val="bg1"/>
                          </a:solidFill>
                          <a:effectLst/>
                          <a:latin typeface="Gill Sans MT Condensed" panose="020B0506020104020203" pitchFamily="34" charset="0"/>
                        </a:rPr>
                        <a:t>at risk of poverty (%)</a:t>
                      </a:r>
                      <a:endParaRPr lang="en-US"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ilc_peps01</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r h="171450">
                <a:tc>
                  <a:txBody>
                    <a:bodyPr/>
                    <a:lstStyle/>
                    <a:p>
                      <a:pPr algn="l" fontAlgn="b"/>
                      <a:r>
                        <a:rPr lang="pt-PT" sz="2200" u="none" strike="noStrike" dirty="0" smtClean="0">
                          <a:solidFill>
                            <a:schemeClr val="bg1"/>
                          </a:solidFill>
                          <a:effectLst/>
                          <a:latin typeface="Gill Sans MT Condensed" panose="020B0506020104020203" pitchFamily="34" charset="0"/>
                        </a:rPr>
                        <a:t> Housing </a:t>
                      </a:r>
                      <a:r>
                        <a:rPr lang="pt-PT" sz="2200" u="none" strike="noStrike" dirty="0">
                          <a:solidFill>
                            <a:schemeClr val="bg1"/>
                          </a:solidFill>
                          <a:effectLst/>
                          <a:latin typeface="Gill Sans MT Condensed" panose="020B0506020104020203" pitchFamily="34" charset="0"/>
                        </a:rPr>
                        <a:t>Quality Indicator</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2200" u="none" strike="noStrike">
                          <a:solidFill>
                            <a:schemeClr val="bg1"/>
                          </a:solidFill>
                          <a:effectLst/>
                          <a:latin typeface="Gill Sans MT Condensed" panose="020B0506020104020203" pitchFamily="34" charset="0"/>
                        </a:rPr>
                        <a:t>OCD</a:t>
                      </a:r>
                      <a:endParaRPr lang="pt-PT" sz="2200" b="0" i="0" u="none" strike="noStrike">
                        <a:solidFill>
                          <a:schemeClr val="bg1"/>
                        </a:solidFill>
                        <a:effectLst/>
                        <a:latin typeface="Gill Sans MT Condensed" panose="020B0506020104020203" pitchFamily="34" charset="0"/>
                      </a:endParaRPr>
                    </a:p>
                  </a:txBody>
                  <a:tcPr marL="9525" marR="9525" marT="9525" marB="0" anchor="b">
                    <a:noFill/>
                  </a:tcPr>
                </a:tc>
                <a:tc>
                  <a:txBody>
                    <a:bodyPr/>
                    <a:lstStyle/>
                    <a:p>
                      <a:pPr algn="l" fontAlgn="b"/>
                      <a:r>
                        <a:rPr lang="pt-PT" sz="2200" u="none" strike="noStrike" dirty="0" smtClean="0">
                          <a:solidFill>
                            <a:schemeClr val="bg1"/>
                          </a:solidFill>
                          <a:effectLst/>
                          <a:latin typeface="Gill Sans MT Condensed" panose="020B0506020104020203" pitchFamily="34" charset="0"/>
                        </a:rPr>
                        <a:t> Housing </a:t>
                      </a:r>
                      <a:r>
                        <a:rPr lang="pt-PT" sz="2200" u="none" strike="noStrike" dirty="0">
                          <a:solidFill>
                            <a:schemeClr val="bg1"/>
                          </a:solidFill>
                          <a:effectLst/>
                          <a:latin typeface="Gill Sans MT Condensed" panose="020B0506020104020203" pitchFamily="34" charset="0"/>
                        </a:rPr>
                        <a:t>overcrowding rate</a:t>
                      </a:r>
                      <a:endParaRPr lang="pt-PT" sz="2200" b="0" i="0" u="none" strike="noStrike" dirty="0">
                        <a:solidFill>
                          <a:schemeClr val="bg1"/>
                        </a:solidFill>
                        <a:effectLst/>
                        <a:latin typeface="Gill Sans MT Condensed" panose="020B0506020104020203" pitchFamily="34" charset="0"/>
                      </a:endParaRPr>
                    </a:p>
                  </a:txBody>
                  <a:tcPr marL="9525" marR="9525" marT="9525" marB="0" anchor="b">
                    <a:noFill/>
                  </a:tcPr>
                </a:tc>
                <a:tc>
                  <a:txBody>
                    <a:bodyPr/>
                    <a:lstStyle/>
                    <a:p>
                      <a:pPr algn="ctr" fontAlgn="b"/>
                      <a:r>
                        <a:rPr lang="pt-PT" sz="1400" u="none" strike="noStrike" dirty="0">
                          <a:solidFill>
                            <a:srgbClr val="FFFFCC"/>
                          </a:solidFill>
                          <a:effectLst/>
                          <a:latin typeface="Times New Roman" panose="02020603050405020304" pitchFamily="18" charset="0"/>
                          <a:cs typeface="Times New Roman" panose="02020603050405020304" pitchFamily="18" charset="0"/>
                        </a:rPr>
                        <a:t> ilc_lvho05a</a:t>
                      </a:r>
                      <a:endParaRPr lang="pt-PT" sz="1400" b="0" i="0" u="none" strike="noStrike" dirty="0">
                        <a:solidFill>
                          <a:srgbClr val="FFFFCC"/>
                        </a:solidFill>
                        <a:effectLst/>
                        <a:latin typeface="Times New Roman" panose="02020603050405020304" pitchFamily="18" charset="0"/>
                        <a:cs typeface="Times New Roman" panose="02020603050405020304" pitchFamily="18" charset="0"/>
                      </a:endParaRPr>
                    </a:p>
                  </a:txBody>
                  <a:tcPr marL="9525" marR="9525" marT="9525" marB="0" anchor="ctr">
                    <a:noFill/>
                  </a:tcPr>
                </a:tc>
              </a:tr>
            </a:tbl>
          </a:graphicData>
        </a:graphic>
      </p:graphicFrame>
    </p:spTree>
    <p:extLst>
      <p:ext uri="{BB962C8B-B14F-4D97-AF65-F5344CB8AC3E}">
        <p14:creationId xmlns:p14="http://schemas.microsoft.com/office/powerpoint/2010/main" val="26113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1+ppt_w/2"/>
                                          </p:val>
                                        </p:tav>
                                      </p:tavLst>
                                    </p:anim>
                                    <p:anim calcmode="lin" valueType="num">
                                      <p:cBhvr additive="base">
                                        <p:cTn id="19" dur="500"/>
                                        <p:tgtEl>
                                          <p:spTgt spid="4"/>
                                        </p:tgtEl>
                                        <p:attrNameLst>
                                          <p:attrName>ppt_y</p:attrName>
                                        </p:attrNameLst>
                                      </p:cBhvr>
                                      <p:tavLst>
                                        <p:tav tm="0">
                                          <p:val>
                                            <p:strVal val="ppt_y"/>
                                          </p:val>
                                        </p:tav>
                                        <p:tav tm="100000">
                                          <p:val>
                                            <p:strVal val="ppt_y"/>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2" fill="hold" grpId="1"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1+ppt_w/2"/>
                                          </p:val>
                                        </p:tav>
                                      </p:tavLst>
                                    </p:anim>
                                    <p:anim calcmode="lin" valueType="num">
                                      <p:cBhvr additive="base">
                                        <p:cTn id="23" dur="500"/>
                                        <p:tgtEl>
                                          <p:spTgt spid="5"/>
                                        </p:tgtEl>
                                        <p:attrNameLst>
                                          <p:attrName>ppt_y</p:attrName>
                                        </p:attrNameLst>
                                      </p:cBhvr>
                                      <p:tavLst>
                                        <p:tav tm="0">
                                          <p:val>
                                            <p:strVal val="ppt_y"/>
                                          </p:val>
                                        </p:tav>
                                        <p:tav tm="100000">
                                          <p:val>
                                            <p:strVal val="ppt_y"/>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8" fill="hold" grpId="1" nodeType="click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0-ppt_w/2"/>
                                          </p:val>
                                        </p:tav>
                                      </p:tavLst>
                                    </p:anim>
                                    <p:anim calcmode="lin" valueType="num">
                                      <p:cBhvr additive="base">
                                        <p:cTn id="41" dur="500"/>
                                        <p:tgtEl>
                                          <p:spTgt spid="9"/>
                                        </p:tgtEl>
                                        <p:attrNameLst>
                                          <p:attrName>ppt_y</p:attrName>
                                        </p:attrNameLst>
                                      </p:cBhvr>
                                      <p:tavLst>
                                        <p:tav tm="0">
                                          <p:val>
                                            <p:strVal val="ppt_y"/>
                                          </p:val>
                                        </p:tav>
                                        <p:tav tm="100000">
                                          <p:val>
                                            <p:strVal val="ppt_y"/>
                                          </p:val>
                                        </p:tav>
                                      </p:tavLst>
                                    </p:anim>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8" fill="hold" nodeType="with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0-ppt_w/2"/>
                                          </p:val>
                                        </p:tav>
                                      </p:tavLst>
                                    </p:anim>
                                    <p:anim calcmode="lin" valueType="num">
                                      <p:cBhvr additive="base">
                                        <p:cTn id="45" dur="500"/>
                                        <p:tgtEl>
                                          <p:spTgt spid="10"/>
                                        </p:tgtEl>
                                        <p:attrNameLst>
                                          <p:attrName>ppt_y</p:attrName>
                                        </p:attrNameLst>
                                      </p:cBhvr>
                                      <p:tavLst>
                                        <p:tav tm="0">
                                          <p:val>
                                            <p:strVal val="ppt_y"/>
                                          </p:val>
                                        </p:tav>
                                        <p:tav tm="100000">
                                          <p:val>
                                            <p:strVal val="ppt_y"/>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40906990"/>
              </p:ext>
            </p:extLst>
          </p:nvPr>
        </p:nvGraphicFramePr>
        <p:xfrm>
          <a:off x="1775520" y="1628800"/>
          <a:ext cx="9721080" cy="3208020"/>
        </p:xfrm>
        <a:graphic>
          <a:graphicData uri="http://schemas.openxmlformats.org/drawingml/2006/table">
            <a:tbl>
              <a:tblPr>
                <a:tableStyleId>{5C22544A-7EE6-4342-B048-85BDC9FD1C3A}</a:tableStyleId>
              </a:tblPr>
              <a:tblGrid>
                <a:gridCol w="3695553"/>
                <a:gridCol w="6025527"/>
              </a:tblGrid>
              <a:tr h="190500">
                <a:tc>
                  <a:txBody>
                    <a:bodyPr/>
                    <a:lstStyle/>
                    <a:p>
                      <a:pPr algn="l" fontAlgn="ctr"/>
                      <a:endParaRPr lang="pt-PT" sz="1000" u="none" strike="noStrike" dirty="0" smtClean="0">
                        <a:solidFill>
                          <a:schemeClr val="tx1"/>
                        </a:solidFill>
                        <a:effectLst/>
                        <a:latin typeface="Gill Sans MT Condensed" panose="020B0506020104020203" pitchFamily="34" charset="0"/>
                      </a:endParaRPr>
                    </a:p>
                    <a:p>
                      <a:pPr algn="l" fontAlgn="ctr"/>
                      <a:r>
                        <a:rPr lang="pt-PT" sz="2400" u="none" strike="noStrike" dirty="0" smtClean="0">
                          <a:solidFill>
                            <a:schemeClr val="tx1"/>
                          </a:solidFill>
                          <a:effectLst/>
                          <a:latin typeface="Gill Sans MT Condensed" panose="020B0506020104020203" pitchFamily="34" charset="0"/>
                        </a:rPr>
                        <a:t> </a:t>
                      </a:r>
                      <a:r>
                        <a:rPr lang="pt-PT" sz="2400" u="none" strike="noStrike" dirty="0" smtClean="0">
                          <a:solidFill>
                            <a:srgbClr val="A50021"/>
                          </a:solidFill>
                          <a:effectLst/>
                          <a:latin typeface="Gill Sans MT Condensed" panose="020B0506020104020203" pitchFamily="34" charset="0"/>
                        </a:rPr>
                        <a:t> </a:t>
                      </a:r>
                      <a:r>
                        <a:rPr lang="pt-PT" sz="3200" u="none" strike="noStrike" dirty="0" smtClean="0">
                          <a:solidFill>
                            <a:srgbClr val="A50021"/>
                          </a:solidFill>
                          <a:effectLst/>
                          <a:latin typeface="Arial Black" panose="020B0A04020102020204" pitchFamily="34" charset="0"/>
                        </a:rPr>
                        <a:t>1.</a:t>
                      </a:r>
                      <a:r>
                        <a:rPr lang="pt-PT" sz="2800" u="none" strike="noStrike" dirty="0" smtClean="0">
                          <a:solidFill>
                            <a:srgbClr val="A50021"/>
                          </a:solidFill>
                          <a:effectLst/>
                          <a:latin typeface="Arial Black" panose="020B0A04020102020204" pitchFamily="34" charset="0"/>
                        </a:rPr>
                        <a:t> </a:t>
                      </a:r>
                      <a:r>
                        <a:rPr lang="pt-PT" sz="2400" u="none" strike="noStrike" dirty="0" smtClean="0">
                          <a:solidFill>
                            <a:schemeClr val="tx1"/>
                          </a:solidFill>
                          <a:effectLst/>
                          <a:latin typeface="Gill Sans MT Condensed" panose="020B0506020104020203" pitchFamily="34" charset="0"/>
                        </a:rPr>
                        <a:t>Type </a:t>
                      </a:r>
                      <a:r>
                        <a:rPr lang="pt-PT" sz="2400" u="none" strike="noStrike" dirty="0">
                          <a:solidFill>
                            <a:schemeClr val="tx1"/>
                          </a:solidFill>
                          <a:effectLst/>
                          <a:latin typeface="Gill Sans MT Condensed" panose="020B0506020104020203" pitchFamily="34" charset="0"/>
                        </a:rPr>
                        <a:t>of </a:t>
                      </a:r>
                      <a:r>
                        <a:rPr lang="pt-PT" sz="2400" u="none" strike="noStrike" dirty="0" smtClean="0">
                          <a:solidFill>
                            <a:schemeClr val="tx1"/>
                          </a:solidFill>
                          <a:effectLst/>
                          <a:latin typeface="Gill Sans MT Condensed" panose="020B0506020104020203" pitchFamily="34" charset="0"/>
                        </a:rPr>
                        <a:t>BIPLOT</a:t>
                      </a:r>
                    </a:p>
                    <a:p>
                      <a:pPr algn="l" fontAlgn="ctr"/>
                      <a:endParaRPr lang="pt-PT" sz="1000" u="none" strike="noStrike" dirty="0" smtClean="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pt-PT" sz="2400" u="none" strike="noStrike" dirty="0" smtClean="0">
                          <a:solidFill>
                            <a:schemeClr val="bg1"/>
                          </a:solidFill>
                          <a:effectLst/>
                          <a:latin typeface="Gill Sans MT Condensed" panose="020B0506020104020203" pitchFamily="34" charset="0"/>
                        </a:rPr>
                        <a:t>  HJ-BIPLOT</a:t>
                      </a:r>
                      <a:endParaRPr lang="pt-PT" sz="24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ctr"/>
                      <a:endParaRPr lang="en-US" sz="1000" u="none" strike="noStrike" dirty="0" smtClean="0">
                        <a:solidFill>
                          <a:schemeClr val="tx1"/>
                        </a:solidFill>
                        <a:effectLst/>
                        <a:latin typeface="Gill Sans MT Condensed" panose="020B0506020104020203" pitchFamily="34" charset="0"/>
                      </a:endParaRPr>
                    </a:p>
                    <a:p>
                      <a:pPr algn="l" fontAlgn="ctr"/>
                      <a:r>
                        <a:rPr lang="en-US" sz="2400" u="none" strike="noStrike" dirty="0" smtClean="0">
                          <a:solidFill>
                            <a:srgbClr val="C00000"/>
                          </a:solidFill>
                          <a:effectLst/>
                          <a:latin typeface="Gill Sans MT Condensed" panose="020B0506020104020203" pitchFamily="34" charset="0"/>
                        </a:rPr>
                        <a:t>  </a:t>
                      </a:r>
                      <a:r>
                        <a:rPr lang="en-US" sz="3200" u="none" strike="noStrike" dirty="0" smtClean="0">
                          <a:solidFill>
                            <a:srgbClr val="C00000"/>
                          </a:solidFill>
                          <a:effectLst/>
                          <a:latin typeface="Arial Black" panose="020B0A04020102020204" pitchFamily="34" charset="0"/>
                        </a:rPr>
                        <a:t>2.</a:t>
                      </a:r>
                      <a:r>
                        <a:rPr lang="en-US" sz="2400" u="none" strike="noStrike" dirty="0" smtClean="0">
                          <a:solidFill>
                            <a:srgbClr val="C00000"/>
                          </a:solidFill>
                          <a:effectLst/>
                          <a:latin typeface="Arial Black" panose="020B0A04020102020204" pitchFamily="34" charset="0"/>
                        </a:rPr>
                        <a:t> </a:t>
                      </a:r>
                      <a:r>
                        <a:rPr lang="en-US" sz="2400" u="none" strike="noStrike" dirty="0" smtClean="0">
                          <a:solidFill>
                            <a:schemeClr val="tx1"/>
                          </a:solidFill>
                          <a:effectLst/>
                          <a:latin typeface="Gill Sans MT Condensed" panose="020B0506020104020203" pitchFamily="34" charset="0"/>
                        </a:rPr>
                        <a:t>Transformation </a:t>
                      </a:r>
                      <a:r>
                        <a:rPr lang="en-US" sz="2400" u="none" strike="noStrike" dirty="0">
                          <a:solidFill>
                            <a:schemeClr val="tx1"/>
                          </a:solidFill>
                          <a:effectLst/>
                          <a:latin typeface="Gill Sans MT Condensed" panose="020B0506020104020203" pitchFamily="34" charset="0"/>
                        </a:rPr>
                        <a:t>of </a:t>
                      </a:r>
                      <a:r>
                        <a:rPr lang="en-US" sz="2400" u="none" strike="noStrike" dirty="0" smtClean="0">
                          <a:solidFill>
                            <a:schemeClr val="tx1"/>
                          </a:solidFill>
                          <a:effectLst/>
                          <a:latin typeface="Gill Sans MT Condensed" panose="020B0506020104020203" pitchFamily="34" charset="0"/>
                        </a:rPr>
                        <a:t>data</a:t>
                      </a:r>
                    </a:p>
                    <a:p>
                      <a:pPr algn="l" fontAlgn="ctr"/>
                      <a:endParaRPr lang="en-US" sz="1000" b="1"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pt-PT" sz="2400" u="none" strike="noStrike" dirty="0" smtClean="0">
                          <a:solidFill>
                            <a:schemeClr val="bg1"/>
                          </a:solidFill>
                          <a:effectLst/>
                          <a:latin typeface="Gill Sans MT Condensed" panose="020B0506020104020203" pitchFamily="34" charset="0"/>
                        </a:rPr>
                        <a:t>  Column </a:t>
                      </a:r>
                      <a:r>
                        <a:rPr lang="pt-PT" sz="2400" u="none" strike="noStrike" dirty="0">
                          <a:solidFill>
                            <a:schemeClr val="bg1"/>
                          </a:solidFill>
                          <a:effectLst/>
                          <a:latin typeface="Gill Sans MT Condensed" panose="020B0506020104020203" pitchFamily="34" charset="0"/>
                        </a:rPr>
                        <a:t>Standardization (z-scores)</a:t>
                      </a:r>
                      <a:endParaRPr lang="pt-PT" sz="24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ctr"/>
                      <a:endParaRPr lang="pt-PT" sz="1000" u="none" strike="noStrike" dirty="0" smtClean="0">
                        <a:solidFill>
                          <a:schemeClr val="tx1"/>
                        </a:solidFill>
                        <a:effectLst/>
                        <a:latin typeface="Gill Sans MT Condensed" panose="020B0506020104020203" pitchFamily="34" charset="0"/>
                      </a:endParaRPr>
                    </a:p>
                    <a:p>
                      <a:pPr algn="l" fontAlgn="ctr"/>
                      <a:r>
                        <a:rPr lang="pt-PT" sz="2400" u="none" strike="noStrike" dirty="0" smtClean="0">
                          <a:solidFill>
                            <a:srgbClr val="C00000"/>
                          </a:solidFill>
                          <a:effectLst/>
                          <a:latin typeface="Gill Sans MT Condensed" panose="020B0506020104020203" pitchFamily="34" charset="0"/>
                        </a:rPr>
                        <a:t>  </a:t>
                      </a:r>
                      <a:r>
                        <a:rPr lang="pt-PT" sz="3200" u="none" strike="noStrike" dirty="0" smtClean="0">
                          <a:solidFill>
                            <a:srgbClr val="C00000"/>
                          </a:solidFill>
                          <a:effectLst/>
                          <a:latin typeface="Arial Black" panose="020B0A04020102020204" pitchFamily="34" charset="0"/>
                        </a:rPr>
                        <a:t>3. </a:t>
                      </a:r>
                      <a:r>
                        <a:rPr lang="pt-PT" sz="2400" u="none" strike="noStrike" dirty="0" smtClean="0">
                          <a:solidFill>
                            <a:schemeClr val="tx1"/>
                          </a:solidFill>
                          <a:effectLst/>
                          <a:latin typeface="Gill Sans MT Condensed" panose="020B0506020104020203" pitchFamily="34" charset="0"/>
                        </a:rPr>
                        <a:t>Estimation Method</a:t>
                      </a:r>
                    </a:p>
                    <a:p>
                      <a:pPr algn="l" fontAlgn="ctr"/>
                      <a:endParaRPr lang="pt-PT" sz="1000" b="1"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pt-PT" sz="2400" u="none" strike="noStrike" dirty="0" smtClean="0">
                          <a:solidFill>
                            <a:schemeClr val="bg1"/>
                          </a:solidFill>
                          <a:effectLst/>
                          <a:latin typeface="Gill Sans MT Condensed" panose="020B0506020104020203" pitchFamily="34" charset="0"/>
                        </a:rPr>
                        <a:t>  Singular </a:t>
                      </a:r>
                      <a:r>
                        <a:rPr lang="pt-PT" sz="2400" u="none" strike="noStrike" dirty="0">
                          <a:solidFill>
                            <a:schemeClr val="bg1"/>
                          </a:solidFill>
                          <a:effectLst/>
                          <a:latin typeface="Gill Sans MT Condensed" panose="020B0506020104020203" pitchFamily="34" charset="0"/>
                        </a:rPr>
                        <a:t>Value Decomposition</a:t>
                      </a:r>
                      <a:endParaRPr lang="pt-PT" sz="24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00025">
                <a:tc>
                  <a:txBody>
                    <a:bodyPr/>
                    <a:lstStyle/>
                    <a:p>
                      <a:pPr algn="l" fontAlgn="ctr"/>
                      <a:endParaRPr lang="pt-PT" sz="1000" u="none" strike="noStrike" dirty="0" smtClean="0">
                        <a:solidFill>
                          <a:schemeClr val="tx1"/>
                        </a:solidFill>
                        <a:effectLst/>
                        <a:latin typeface="Gill Sans MT Condensed" panose="020B0506020104020203" pitchFamily="34" charset="0"/>
                      </a:endParaRPr>
                    </a:p>
                    <a:p>
                      <a:pPr algn="l" fontAlgn="ctr"/>
                      <a:r>
                        <a:rPr lang="pt-PT" sz="2400" u="none" strike="noStrike" dirty="0" smtClean="0">
                          <a:solidFill>
                            <a:srgbClr val="C00000"/>
                          </a:solidFill>
                          <a:effectLst/>
                          <a:latin typeface="Gill Sans MT Condensed" panose="020B0506020104020203" pitchFamily="34" charset="0"/>
                        </a:rPr>
                        <a:t>  </a:t>
                      </a:r>
                      <a:r>
                        <a:rPr lang="pt-PT" sz="3200" u="none" strike="noStrike" dirty="0" smtClean="0">
                          <a:solidFill>
                            <a:srgbClr val="C00000"/>
                          </a:solidFill>
                          <a:effectLst/>
                          <a:latin typeface="Arial Black" panose="020B0A04020102020204" pitchFamily="34" charset="0"/>
                        </a:rPr>
                        <a:t>4.</a:t>
                      </a:r>
                      <a:r>
                        <a:rPr lang="pt-PT" sz="3200" u="none" strike="noStrike" dirty="0" smtClean="0">
                          <a:solidFill>
                            <a:schemeClr val="tx1"/>
                          </a:solidFill>
                          <a:effectLst/>
                          <a:latin typeface="Arial Black" panose="020B0A04020102020204" pitchFamily="34" charset="0"/>
                        </a:rPr>
                        <a:t> </a:t>
                      </a:r>
                      <a:r>
                        <a:rPr lang="pt-PT" sz="2400" u="none" strike="noStrike" dirty="0" smtClean="0">
                          <a:solidFill>
                            <a:schemeClr val="tx1"/>
                          </a:solidFill>
                          <a:effectLst/>
                          <a:latin typeface="Gill Sans MT Condensed" panose="020B0506020104020203" pitchFamily="34" charset="0"/>
                        </a:rPr>
                        <a:t>Segmentation Process</a:t>
                      </a:r>
                    </a:p>
                    <a:p>
                      <a:pPr algn="l" fontAlgn="ctr"/>
                      <a:endParaRPr lang="pt-PT" sz="1000" b="1" i="0" u="none" strike="noStrike" dirty="0">
                        <a:solidFill>
                          <a:schemeClr val="tx1"/>
                        </a:solidFill>
                        <a:effectLst/>
                        <a:latin typeface="Gill Sans MT Condensed" panose="020B05060201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82563" marR="0" indent="-182563" algn="l" defTabSz="914400" rtl="0" eaLnBrk="1" fontAlgn="b" latinLnBrk="0" hangingPunct="1">
                        <a:lnSpc>
                          <a:spcPct val="80000"/>
                        </a:lnSpc>
                        <a:spcBef>
                          <a:spcPts val="0"/>
                        </a:spcBef>
                        <a:spcAft>
                          <a:spcPts val="0"/>
                        </a:spcAft>
                        <a:buClrTx/>
                        <a:buSzTx/>
                        <a:buFontTx/>
                        <a:buNone/>
                        <a:tabLst/>
                        <a:defRPr/>
                      </a:pPr>
                      <a:r>
                        <a:rPr lang="en-US" sz="2400" u="none" strike="noStrike" dirty="0" smtClean="0">
                          <a:solidFill>
                            <a:schemeClr val="bg1"/>
                          </a:solidFill>
                          <a:effectLst/>
                          <a:latin typeface="Gill Sans MT Condensed" panose="020B0506020104020203" pitchFamily="34" charset="0"/>
                        </a:rPr>
                        <a:t>  Hierarchical </a:t>
                      </a:r>
                      <a:r>
                        <a:rPr lang="en-US" sz="2400" u="none" strike="noStrike" dirty="0">
                          <a:solidFill>
                            <a:schemeClr val="bg1"/>
                          </a:solidFill>
                          <a:effectLst/>
                          <a:latin typeface="Gill Sans MT Condensed" panose="020B0506020104020203" pitchFamily="34" charset="0"/>
                        </a:rPr>
                        <a:t>Cluster </a:t>
                      </a:r>
                      <a:r>
                        <a:rPr lang="en-US" sz="2400" u="none" strike="noStrike" dirty="0" smtClean="0">
                          <a:solidFill>
                            <a:schemeClr val="bg1"/>
                          </a:solidFill>
                          <a:effectLst/>
                          <a:latin typeface="Gill Sans MT Condensed" panose="020B0506020104020203" pitchFamily="34" charset="0"/>
                        </a:rPr>
                        <a:t>(Ward's Method) with </a:t>
                      </a:r>
                      <a:r>
                        <a:rPr lang="en-US" sz="2400" u="none" strike="noStrike" dirty="0">
                          <a:solidFill>
                            <a:schemeClr val="bg1"/>
                          </a:solidFill>
                          <a:effectLst/>
                          <a:latin typeface="Gill Sans MT Condensed" panose="020B0506020104020203" pitchFamily="34" charset="0"/>
                        </a:rPr>
                        <a:t>the Euclidean </a:t>
                      </a:r>
                      <a:r>
                        <a:rPr lang="en-US" sz="2400" u="none" strike="noStrike" dirty="0" smtClean="0">
                          <a:solidFill>
                            <a:schemeClr val="bg1"/>
                          </a:solidFill>
                          <a:effectLst/>
                          <a:latin typeface="Gill Sans MT Condensed" panose="020B0506020104020203" pitchFamily="34" charset="0"/>
                        </a:rPr>
                        <a:t>distance </a:t>
                      </a:r>
                      <a:r>
                        <a:rPr lang="en-US" sz="2400" u="none" strike="noStrike" dirty="0">
                          <a:solidFill>
                            <a:schemeClr val="bg1"/>
                          </a:solidFill>
                          <a:effectLst/>
                          <a:latin typeface="Gill Sans MT Condensed" panose="020B0506020104020203" pitchFamily="34" charset="0"/>
                        </a:rPr>
                        <a:t>using the HJ-BIPLOT </a:t>
                      </a:r>
                      <a:r>
                        <a:rPr lang="en-US" sz="2400" u="none" strike="noStrike" dirty="0" smtClean="0">
                          <a:solidFill>
                            <a:schemeClr val="bg1"/>
                          </a:solidFill>
                          <a:effectLst/>
                          <a:latin typeface="Gill Sans MT Condensed" panose="020B0506020104020203" pitchFamily="34" charset="0"/>
                        </a:rPr>
                        <a:t>scores</a:t>
                      </a:r>
                      <a:endParaRPr lang="en-US" sz="2400" b="0" i="0" u="none" strike="noStrike" dirty="0">
                        <a:solidFill>
                          <a:schemeClr val="bg1"/>
                        </a:solidFill>
                        <a:effectLst/>
                        <a:latin typeface="Gill Sans MT Condensed" panose="020B05060201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CaixaDeTexto 6"/>
          <p:cNvSpPr txBox="1"/>
          <p:nvPr/>
        </p:nvSpPr>
        <p:spPr>
          <a:xfrm>
            <a:off x="10018" y="7452"/>
            <a:ext cx="4429798" cy="769441"/>
          </a:xfrm>
          <a:prstGeom prst="rect">
            <a:avLst/>
          </a:prstGeom>
          <a:noFill/>
        </p:spPr>
        <p:txBody>
          <a:bodyPr wrap="square" rtlCol="0">
            <a:spAutoFit/>
          </a:bodyPr>
          <a:lstStyle/>
          <a:p>
            <a:r>
              <a:rPr lang="pt-PT" sz="4400" dirty="0" smtClean="0">
                <a:solidFill>
                  <a:srgbClr val="33CAFF"/>
                </a:solidFill>
                <a:effectLst>
                  <a:outerShdw blurRad="38100" dist="38100" dir="2700000" algn="tl">
                    <a:srgbClr val="000000">
                      <a:alpha val="43137"/>
                    </a:srgbClr>
                  </a:outerShdw>
                </a:effectLst>
                <a:latin typeface="Gill Sans MT Condensed" panose="020B0506020104020203" pitchFamily="34" charset="0"/>
              </a:rPr>
              <a:t>Methodological Procedure</a:t>
            </a:r>
            <a:endParaRPr lang="pt-PT" sz="4400" dirty="0">
              <a:solidFill>
                <a:srgbClr val="33CAFF"/>
              </a:solidFill>
              <a:effectLst>
                <a:outerShdw blurRad="38100" dist="38100" dir="2700000" algn="tl">
                  <a:srgbClr val="000000">
                    <a:alpha val="43137"/>
                  </a:srgbClr>
                </a:outerShdw>
              </a:effectLst>
              <a:latin typeface="Gill Sans MT Condensed" panose="020B0506020104020203" pitchFamily="34" charset="0"/>
            </a:endParaRPr>
          </a:p>
        </p:txBody>
      </p:sp>
      <p:sp>
        <p:nvSpPr>
          <p:cNvPr id="5" name="Retângulo 4"/>
          <p:cNvSpPr/>
          <p:nvPr/>
        </p:nvSpPr>
        <p:spPr>
          <a:xfrm>
            <a:off x="335360" y="1052267"/>
            <a:ext cx="11521280" cy="2880789"/>
          </a:xfrm>
          <a:prstGeom prst="rect">
            <a:avLst/>
          </a:prstGeom>
          <a:ln>
            <a:noFill/>
          </a:ln>
        </p:spPr>
        <p:txBody>
          <a:bodyPr wrap="square">
            <a:spAutoFit/>
          </a:bodyPr>
          <a:lstStyle/>
          <a:p>
            <a:pPr algn="just">
              <a:lnSpc>
                <a:spcPct val="90000"/>
              </a:lnSpc>
              <a:spcAft>
                <a:spcPts val="1200"/>
              </a:spcAft>
            </a:pP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Classical BIPLOTS, were developed by </a:t>
            </a:r>
            <a:r>
              <a:rPr lang="en-GB" sz="2400" dirty="0">
                <a:solidFill>
                  <a:srgbClr val="FFFFCC"/>
                </a:solidFill>
                <a:latin typeface="Gill Sans MT Condensed" panose="020B0506020104020203" pitchFamily="34" charset="0"/>
                <a:ea typeface="Calibri" panose="020F0502020204030204" pitchFamily="34" charset="0"/>
                <a:cs typeface="Times New Roman" panose="02020603050405020304" pitchFamily="18" charset="0"/>
              </a:rPr>
              <a:t>GABRIEL (1971, 1981)</a:t>
            </a:r>
            <a:r>
              <a:rPr lang="en-GB" sz="2400" dirty="0" smtClean="0">
                <a:solidFill>
                  <a:srgbClr val="FFFFCC"/>
                </a:solidFill>
                <a:latin typeface="Gill Sans MT Condensed" panose="020B0506020104020203" pitchFamily="34" charset="0"/>
                <a:ea typeface="Calibri" panose="020F0502020204030204" pitchFamily="34" charset="0"/>
                <a:cs typeface="Times New Roman" panose="02020603050405020304" pitchFamily="18" charset="0"/>
              </a:rPr>
              <a:t>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and are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used as a data visualization tool essentially due to two properties: the internal product property, which originates an exact or approximated representation of the individuals in space, and the property of equality between the cosine of the angle formed by the vectors which represent two variables and the correlation coefficient between these same variables.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As a result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of the BIPLOT properties it is possible to identify:</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a:p>
            <a:pPr lvl="0" algn="just">
              <a:lnSpc>
                <a:spcPct val="90000"/>
              </a:lnSpc>
              <a:spcAft>
                <a:spcPts val="1200"/>
              </a:spcAft>
            </a:pPr>
            <a:r>
              <a:rPr lang="en-GB" sz="2400"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1.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relations between column vectors (individuals</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a:t>
            </a:r>
            <a:endParaRPr lang="pt-PT"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a:p>
            <a:pPr lvl="0" algn="just">
              <a:lnSpc>
                <a:spcPct val="90000"/>
              </a:lnSpc>
              <a:spcAft>
                <a:spcPts val="1200"/>
              </a:spcAft>
            </a:pPr>
            <a:r>
              <a:rPr lang="en-GB" sz="2400"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2.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relations between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row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vectors (variables);</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a:p>
            <a:pPr lvl="0" algn="just">
              <a:lnSpc>
                <a:spcPct val="90000"/>
              </a:lnSpc>
              <a:spcAft>
                <a:spcPts val="1200"/>
              </a:spcAft>
            </a:pPr>
            <a:r>
              <a:rPr lang="en-GB" sz="2400"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	</a:t>
            </a:r>
            <a:r>
              <a:rPr lang="en-GB" sz="2400" dirty="0" smtClean="0">
                <a:solidFill>
                  <a:srgbClr val="FFFFCC"/>
                </a:solidFill>
                <a:latin typeface="Arial Black" panose="020B0A04020102020204" pitchFamily="34" charset="0"/>
                <a:ea typeface="Calibri" panose="020F0502020204030204" pitchFamily="34" charset="0"/>
                <a:cs typeface="Times New Roman" panose="02020603050405020304" pitchFamily="18" charset="0"/>
              </a:rPr>
              <a:t>3.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The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interrelations between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row and </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column </a:t>
            </a:r>
            <a:r>
              <a:rPr lang="en-GB" sz="2400" dirty="0" smtClean="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vectors</a:t>
            </a: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 </a:t>
            </a:r>
            <a:endParaRPr lang="pt-PT"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341172" y="4293096"/>
            <a:ext cx="11515468" cy="1089529"/>
          </a:xfrm>
          <a:prstGeom prst="rect">
            <a:avLst/>
          </a:prstGeom>
          <a:solidFill>
            <a:srgbClr val="25A2FF"/>
          </a:solidFill>
          <a:ln>
            <a:noFill/>
          </a:ln>
        </p:spPr>
        <p:txBody>
          <a:bodyPr wrap="square">
            <a:spAutoFit/>
          </a:bodyPr>
          <a:lstStyle/>
          <a:p>
            <a:pPr algn="just">
              <a:lnSpc>
                <a:spcPct val="90000"/>
              </a:lnSpc>
              <a:spcAft>
                <a:spcPts val="1000"/>
              </a:spcAft>
            </a:pPr>
            <a:r>
              <a:rPr lang="en-GB" sz="2400" dirty="0" smtClean="0">
                <a:latin typeface="Gill Sans MT Condensed" panose="020B0506020104020203" pitchFamily="34" charset="0"/>
                <a:ea typeface="Calibri" panose="020F0502020204030204" pitchFamily="34" charset="0"/>
                <a:cs typeface="Times New Roman" panose="02020603050405020304" pitchFamily="18" charset="0"/>
              </a:rPr>
              <a:t>The </a:t>
            </a:r>
            <a:r>
              <a:rPr lang="en-GB" sz="2400" dirty="0">
                <a:latin typeface="Gill Sans MT Condensed" panose="020B0506020104020203" pitchFamily="34" charset="0"/>
                <a:ea typeface="Calibri" panose="020F0502020204030204" pitchFamily="34" charset="0"/>
                <a:cs typeface="Times New Roman" panose="02020603050405020304" pitchFamily="18" charset="0"/>
              </a:rPr>
              <a:t>use of the </a:t>
            </a:r>
            <a:r>
              <a:rPr lang="en-GB" sz="2400" dirty="0">
                <a:latin typeface="Arial Black" panose="020B0A04020102020204" pitchFamily="34" charset="0"/>
                <a:ea typeface="Calibri" panose="020F0502020204030204" pitchFamily="34" charset="0"/>
                <a:cs typeface="Times New Roman" panose="02020603050405020304" pitchFamily="18" charset="0"/>
              </a:rPr>
              <a:t>HJ-BIPLOT </a:t>
            </a:r>
            <a:r>
              <a:rPr lang="en-GB" sz="2400" dirty="0">
                <a:latin typeface="Gill Sans MT Condensed" panose="020B0506020104020203" pitchFamily="34" charset="0"/>
                <a:ea typeface="Calibri" panose="020F0502020204030204" pitchFamily="34" charset="0"/>
                <a:cs typeface="Times New Roman" panose="02020603050405020304" pitchFamily="18" charset="0"/>
              </a:rPr>
              <a:t>method </a:t>
            </a:r>
            <a:r>
              <a:rPr lang="en-GB" sz="2400" dirty="0">
                <a:latin typeface="Gill Sans MT Condensed" panose="020B0506020104020203" pitchFamily="34" charset="0"/>
              </a:rPr>
              <a:t>(GALINDO, 1986) </a:t>
            </a:r>
            <a:r>
              <a:rPr lang="en-GB" sz="2400" dirty="0" smtClean="0">
                <a:latin typeface="Gill Sans MT Condensed" panose="020B0506020104020203" pitchFamily="34" charset="0"/>
                <a:ea typeface="Calibri" panose="020F0502020204030204" pitchFamily="34" charset="0"/>
                <a:cs typeface="Times New Roman" panose="02020603050405020304" pitchFamily="18" charset="0"/>
              </a:rPr>
              <a:t>allows </a:t>
            </a:r>
            <a:r>
              <a:rPr lang="en-GB" sz="2400" dirty="0">
                <a:latin typeface="Gill Sans MT Condensed" panose="020B0506020104020203" pitchFamily="34" charset="0"/>
                <a:ea typeface="Calibri" panose="020F0502020204030204" pitchFamily="34" charset="0"/>
                <a:cs typeface="Times New Roman" panose="02020603050405020304" pitchFamily="18" charset="0"/>
              </a:rPr>
              <a:t>a better simultaneous representation of the effects of political, economic and social decisions </a:t>
            </a:r>
            <a:r>
              <a:rPr lang="en-GB" sz="2400" dirty="0" smtClean="0">
                <a:latin typeface="Gill Sans MT Condensed" panose="020B0506020104020203" pitchFamily="34" charset="0"/>
                <a:ea typeface="Calibri" panose="020F0502020204030204" pitchFamily="34" charset="0"/>
                <a:cs typeface="Times New Roman" panose="02020603050405020304" pitchFamily="18" charset="0"/>
              </a:rPr>
              <a:t>in </a:t>
            </a:r>
            <a:r>
              <a:rPr lang="en-GB" sz="2400" dirty="0">
                <a:latin typeface="Gill Sans MT Condensed" panose="020B0506020104020203" pitchFamily="34" charset="0"/>
                <a:ea typeface="Calibri" panose="020F0502020204030204" pitchFamily="34" charset="0"/>
                <a:cs typeface="Times New Roman" panose="02020603050405020304" pitchFamily="18" charset="0"/>
              </a:rPr>
              <a:t>the Eurozone countries, by identifying their similarities and </a:t>
            </a:r>
            <a:r>
              <a:rPr lang="en-GB" sz="2400" dirty="0" smtClean="0">
                <a:latin typeface="Gill Sans MT Condensed" panose="020B0506020104020203" pitchFamily="34" charset="0"/>
                <a:ea typeface="Calibri" panose="020F0502020204030204" pitchFamily="34" charset="0"/>
                <a:cs typeface="Times New Roman" panose="02020603050405020304" pitchFamily="18" charset="0"/>
              </a:rPr>
              <a:t>dissimilarities on Housing Policy.</a:t>
            </a:r>
            <a:endParaRPr lang="pt-PT" sz="2400" dirty="0">
              <a:effectLst/>
              <a:latin typeface="Gill Sans MT Condensed" panose="020B0506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1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26425</TotalTime>
  <Words>1844</Words>
  <Application>Microsoft Office PowerPoint</Application>
  <PresentationFormat>Ecrã Panorâmico</PresentationFormat>
  <Paragraphs>434</Paragraphs>
  <Slides>17</Slides>
  <Notes>1</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17</vt:i4>
      </vt:variant>
    </vt:vector>
  </HeadingPairs>
  <TitlesOfParts>
    <vt:vector size="23" baseType="lpstr">
      <vt:lpstr>Arial</vt:lpstr>
      <vt:lpstr>Arial Black</vt:lpstr>
      <vt:lpstr>Calibri</vt:lpstr>
      <vt:lpstr>Gill Sans MT Condensed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DarkSapphire</dc:creator>
  <cp:lastModifiedBy>User</cp:lastModifiedBy>
  <cp:revision>887</cp:revision>
  <cp:lastPrinted>2014-11-27T12:41:35Z</cp:lastPrinted>
  <dcterms:created xsi:type="dcterms:W3CDTF">2014-11-13T12:39:08Z</dcterms:created>
  <dcterms:modified xsi:type="dcterms:W3CDTF">2016-06-27T20:07:26Z</dcterms:modified>
</cp:coreProperties>
</file>